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79"/>
  </p:notesMasterIdLst>
  <p:sldIdLst>
    <p:sldId id="432" r:id="rId3"/>
    <p:sldId id="256" r:id="rId4"/>
    <p:sldId id="43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399" autoAdjust="0"/>
  </p:normalViewPr>
  <p:slideViewPr>
    <p:cSldViewPr snapToGrid="0">
      <p:cViewPr varScale="1">
        <p:scale>
          <a:sx n="56" d="100"/>
          <a:sy n="56" d="100"/>
        </p:scale>
        <p:origin x="15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theme" Target="theme/theme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scratchblocks.github.io/#?style=scratch3&amp;script=change%20%5Bcounter%20v%5D%20by%20%5B1%5D"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scratchblocks.github.io/#?style=scratch3&amp;script=change%20%5Bcounter%20v%5D%20by%20%5B-1%5D"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scratchblocks.github.io/#?style=scratch3&amp;script=repeat%20%5B3%5D%0Asay%5Bmeow%5D"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scratchblocks.github.io/#?style=scratch3&amp;script=forever%0Asay%5Bmeow%5D"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emojipedia.org/cookie/"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arstechnica.com/information-technology/2015/05/boeing-787-dreamliners-contain-a-potentially-catastrophic-software-bug/"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pacman.fandom.com/wiki/Map_256_Glitch"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say%20%5Bhello%2C%20world%5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say%20%5Bhello%2C%20world%5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ditor.codecogs.co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cratchblocks.github.io/#?style=scratch3&amp;script=say%20%5B%5D"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scratchblocks.github.io/#?style=scratch3&amp;script=say%20%5Bhello%2C%20world%5D"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cratchblocks.github.io/#?style=scratch3&amp;script=when%20green%20flag%20clicked%0Aask%20%5BWhat's%20your%20name%3F%20%5D%20and%20wait%0Asay(join%20%5Bhello%2C%20%5D%20(answe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cratchblocks.github.io/#?style=scratch3&amp;script=ask%20%5B%5D%20and%20wait"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scratchblocks.github.io/#?style=scratch3&amp;script=(answer)" TargetMode="External"/><Relationship Id="rId4" Type="http://schemas.openxmlformats.org/officeDocument/2006/relationships/hyperlink" Target="https://scratchblocks.github.io/#?style=scratch3&amp;script=ask%20%5BWhat's%20your%20name%3F%5D%20and%20wai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cratchblocks.github.io/#?style=scratch3&amp;script=ask%20%5BWhat's%20your%20name%3F%5D%20and%20wait%0A(answe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cratchblocks.github.io/#?style=scratch3&amp;script=say%20(join%5Bhello%2C%20%5D%20(answer)%0A"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say%20%5Bx%20is%20not%20less%20than%20y%5D"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if%20%3C(x)%20%3E%20(y)%3E%20then%0Asay%20%5Bx%20is%20greater%20than%20y%5D%0Aelse%0Aif%20%3C(x)%20%3D%20(y)%3E%20then%0Asay%20%5Bx%20is%20equal%20to%20y%5D"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scratchblocks.github.io/#?style=scratch3&amp;script=if%20%3C(x)%20%3C%20(y)%3E%20then%0Asay%20%5Bx%20is%20less%20than%20y%5D%0Aelse%0Aif%20%3C(x)%20%3E%20(y)%3E%20then%0Asay%20%5Bx%20is%20greater%20than%20y%5D%0Aelse%0Asay%20%5Bx%20is%20equal%20to%20y%5D"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scratchblocks.github.io/#?style=scratch3&amp;script=set%20%5Bcounter%20v%5D%20to%20%5B0%5D"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Introduce yourself</a:t>
            </a:r>
          </a:p>
          <a:p>
            <a:pPr marL="171450" lvl="0" indent="-171450" algn="l" rtl="0">
              <a:spcBef>
                <a:spcPts val="0"/>
              </a:spcBef>
              <a:spcAft>
                <a:spcPts val="0"/>
              </a:spcAft>
              <a:buFontTx/>
              <a:buChar char="-"/>
            </a:pPr>
            <a:r>
              <a:rPr lang="fa-IR" dirty="0"/>
              <a:t>ان شاء الله که وخت خوب و پربرکت خواهیم داشت</a:t>
            </a:r>
            <a:endParaRPr dirty="0"/>
          </a:p>
        </p:txBody>
      </p:sp>
    </p:spTree>
    <p:extLst>
      <p:ext uri="{BB962C8B-B14F-4D97-AF65-F5344CB8AC3E}">
        <p14:creationId xmlns:p14="http://schemas.microsoft.com/office/powerpoint/2010/main" val="288014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70b0aa126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70b0aa126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starting today, no green flag</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503b578c0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503b578c0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503b578c04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503b578c0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503b578c04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503b578c04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503b578c04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503b578c0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https://scratchblocks.github.io/#?style=scratch3&amp;script=change%20%5Bcounter%20v%5D%20by%20%5B1%5D</a:t>
            </a:r>
            <a:r>
              <a:rPr lang="en"/>
              <a:t>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503b578c04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503b578c0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503b578c04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503b578c0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503b578c0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503b578c0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503b578c04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503b578c0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https://scratchblocks.github.io/#?style=scratch3&amp;script=change%20%5Bcounter%20v%5D%20by%20%5B-1%5D</a:t>
            </a:r>
            <a:r>
              <a:rPr lang="en"/>
              <a:t>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7d3d4dab6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7d3d4dab6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compare0.c</a:t>
            </a:r>
            <a:endParaRPr/>
          </a:p>
          <a:p>
            <a:pPr marL="0" lvl="0" indent="0" algn="l" rtl="0">
              <a:spcBef>
                <a:spcPts val="0"/>
              </a:spcBef>
              <a:spcAft>
                <a:spcPts val="0"/>
              </a:spcAft>
              <a:buNone/>
            </a:pPr>
            <a:r>
              <a:rPr lang="en" u="sng">
                <a:solidFill>
                  <a:schemeClr val="hlink"/>
                </a:solidFill>
                <a:hlinkClick r:id="rId3"/>
              </a:rPr>
              <a: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a:t>
            </a:r>
            <a:r>
              <a:rPr lang="en"/>
              <a:t> </a:t>
            </a:r>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7d3d4dab6f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7d3d4dab6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compare1.c </a:t>
            </a:r>
            <a:endParaRPr/>
          </a:p>
          <a:p>
            <a:pPr marL="0" lvl="0" indent="0" algn="l" rtl="0">
              <a:spcBef>
                <a:spcPts val="0"/>
              </a:spcBef>
              <a:spcAft>
                <a:spcPts val="0"/>
              </a:spcAft>
              <a:buNone/>
            </a:pPr>
            <a:r>
              <a:rPr lang="en" u="sng">
                <a:solidFill>
                  <a:schemeClr val="hlink"/>
                </a:solidFill>
                <a:hlinkClick r:id="rId3"/>
              </a:rPr>
              <a: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70b0aa126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70b0aa126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7d3d4dab6f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7d3d4dab6f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compare2.c</a:t>
            </a:r>
            <a:endParaRPr/>
          </a:p>
          <a:p>
            <a:pPr marL="0" lvl="0" indent="0" algn="l" rtl="0">
              <a:spcBef>
                <a:spcPts val="0"/>
              </a:spcBef>
              <a:spcAft>
                <a:spcPts val="0"/>
              </a:spcAft>
              <a:buNone/>
            </a:pPr>
            <a:r>
              <a:rPr lang="en" u="sng">
                <a:solidFill>
                  <a:schemeClr val="hlink"/>
                </a:solidFill>
                <a:hlinkClick r:id="rId3"/>
              </a:rPr>
              <a: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7d3d4dab6f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7d3d4dab6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compare3.c</a:t>
            </a:r>
            <a:endParaRPr/>
          </a:p>
          <a:p>
            <a:pPr marL="0" lvl="0" indent="0" algn="l" rtl="0">
              <a:spcBef>
                <a:spcPts val="0"/>
              </a:spcBef>
              <a:spcAft>
                <a:spcPts val="0"/>
              </a:spcAft>
              <a:buNone/>
            </a:pPr>
            <a:r>
              <a:rPr lang="en" u="sng">
                <a:solidFill>
                  <a:schemeClr val="hlink"/>
                </a:solidFill>
                <a:hlinkClick r:id="rId3"/>
              </a:rPr>
              <a: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a:t>
            </a:r>
            <a:endParaRPr/>
          </a:p>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7d3d4dab6f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7d3d4dab6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compare4.c</a:t>
            </a:r>
            <a:endParaRPr/>
          </a:p>
          <a:p>
            <a:pPr marL="0" lvl="0" indent="0" algn="l" rtl="0">
              <a:spcBef>
                <a:spcPts val="0"/>
              </a:spcBef>
              <a:spcAft>
                <a:spcPts val="0"/>
              </a:spcAft>
              <a:buNone/>
            </a:pPr>
            <a:r>
              <a:rPr lang="en" u="sng">
                <a:solidFill>
                  <a:schemeClr val="hlink"/>
                </a:solidFill>
                <a:hlinkClick r:id="rId3"/>
              </a:rPr>
              <a: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a:t>
            </a:r>
            <a:r>
              <a:rPr lang="en"/>
              <a:t>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7d3d4dab6f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7d3d4dab6f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7d3d4dab6f_0_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7d3d4dab6f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7d3d4dab6f_0_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7d3d4dab6f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7d3d4dab6f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7d3d4dab6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agree{0,1,2}.c</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500b3df673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500b3df673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cat0.c</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500b3df673_0_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500b3df673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https://scratchblocks.github.io/#?style=scratch3&amp;script=repeat%20%5B3%5D%0Asay%5Bmeow%5D</a:t>
            </a:r>
            <a:r>
              <a:rPr lang="en"/>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fd693d6fd8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fd693d6fd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cat1.c, but use counter first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70b0aa126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70b0aa126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fd693d6fd8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fd693d6fd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cat1.c, but use counter first</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7d3d4dab6f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7d3d4dab6f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500b3df673_0_9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500b3df673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cat{2,3}.c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500b3df673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500b3df673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cat4.c</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7d3d4dab6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7d3d4dab6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500b3df673_0_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500b3df673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https://scratchblocks.github.io/#?style=scratch3&amp;script=forever%0Asay%5Bmeow%5D</a:t>
            </a:r>
            <a:r>
              <a:rPr lang="en"/>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500b3df673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500b3df673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7d3d4dab6f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7d3d4dab6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7d3d4dab6f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7d3d4dab6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cat5.c</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877f02ac7e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877f02ac7e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70b0aa126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70b0aa126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7d3d4dab6f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7d3d4dab6f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7d3d4dab6f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27d3d4dab6f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7d3d4dab6f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27d3d4dab6f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7d3d4dab6f_0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7d3d4dab6f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cat6.c</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7d3d4dab6f_0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7d3d4dab6f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7d3d4dab6f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7d3d4dab6f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7d3d4dab6f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7d3d4dab6f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7d3d4dab6f_0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7d3d4dab6f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cat{7,8}.c</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fd693d6fd8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fd693d6fd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cat9.c</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d8e88d191_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d8e88d191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https://emojipedia.org/cookie/</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70b0aa126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70b0aa126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877f02ac7e_1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877f02ac7e_1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cat{7,8}.c</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fd693d6fd8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fd693d6fd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fd693d6fd8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2fd693d6fd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fd693d6fd8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2fd693d6fd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7d3d4dab6f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7d3d4dab6f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fd693d6fd8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fd693d6fd8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fd693d6fd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fd693d6fd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fd693d6fd8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fd693d6fd8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mario{0,1}.c</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fd693d6fd8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fd693d6fd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fd693d6fd8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fd693d6fd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mario2.c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500b3df673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500b3df673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to write, compile code</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fd693d6fd8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fd693d6fd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fd693d6fd8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2fd693d6fd8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mario{3,4,5}.c</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fd693d6fd8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fd693d6fd8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fd693d6fd8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fd693d6fd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d3d4dab6f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7d3d4dab6f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7d3d4dab6f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7d3d4dab6f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calculator*.c</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fd693d6fd8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fd693d6f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fd693d6fd8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fd693d6fd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fd693d6fd8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fd693d6fd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500b3df67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500b3df67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fd693d6fd8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2fd693d6fd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fd693d6fd8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fd693d6fd8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fd693d6fd8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fd693d6fd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fd693d6fd8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fd693d6fd8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fd693d6fd8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fd693d6fd8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fd693d6fd8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fd693d6fd8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fd693d6fd8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fd693d6fd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fd693d6fd8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2fd693d6fd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Boeing 787</a:t>
            </a:r>
            <a:endParaRPr/>
          </a:p>
          <a:p>
            <a:pPr marL="0" lvl="0" indent="0" algn="l" rtl="0">
              <a:spcBef>
                <a:spcPts val="0"/>
              </a:spcBef>
              <a:spcAft>
                <a:spcPts val="0"/>
              </a:spcAft>
              <a:buNone/>
            </a:pPr>
            <a:endParaRPr/>
          </a:p>
          <a:p>
            <a:pPr marL="0" lvl="0" indent="0" algn="l" rtl="0">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3"/>
              </a:rPr>
              <a:t>http://arstechnica.com/information-technology/2015/05/boeing-787-dreamliners-contain-a-potentially-catastrophic-software-bug/</a:t>
            </a:r>
            <a:endParaRPr/>
          </a:p>
          <a:p>
            <a:pPr marL="0" lvl="0" indent="0" algn="l" rtl="0">
              <a:spcBef>
                <a:spcPts val="0"/>
              </a:spcBef>
              <a:spcAft>
                <a:spcPts val="0"/>
              </a:spcAft>
              <a:buNone/>
            </a:pPr>
            <a:endParaRPr/>
          </a:p>
          <a:p>
            <a:pPr marL="0" lvl="0" indent="0" algn="l" rtl="0">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marL="0" lvl="0" indent="0" algn="l" rtl="0">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fd693d6fd8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2fd693d6fd8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https://pacman.fandom.com/wiki/Map_256_Glitch</a:t>
            </a:r>
            <a:r>
              <a:rPr lang="en"/>
              <a:t> </a:t>
            </a:r>
            <a:endParaRPr/>
          </a:p>
          <a:p>
            <a:pPr marL="0" lvl="0" indent="0" algn="l" rtl="0">
              <a:spcBef>
                <a:spcPts val="0"/>
              </a:spcBef>
              <a:spcAft>
                <a:spcPts val="0"/>
              </a:spcAft>
              <a:buNone/>
            </a:pPr>
            <a:endParaRPr/>
          </a:p>
          <a:p>
            <a:pPr marL="0" lvl="0" indent="0" algn="l" rtl="0">
              <a:spcBef>
                <a:spcPts val="0"/>
              </a:spcBef>
              <a:spcAft>
                <a:spcPts val="0"/>
              </a:spcAft>
              <a:buNone/>
            </a:pPr>
            <a:r>
              <a:rPr lang="en"/>
              <a:t>"The level counter in the original Pac-Man is stored as an 8-bit integer, meaning the highest value it can hold is 255. The level counter starts with 0 internally, but for calculating the fruit counter it adds 1; however, because of overflow, adding 1 to 255 would result in 0, and the game tries to count fruits from 1, causing the game to attempt to draw 256 fruit to the screen until it overflows to 0. The result is the garbled mess on the right side of the maze, because the screen memory starts with the bottom, followed by the columns from the right side."</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fd693d6fd8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fd693d6fd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500b3df67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500b3df67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fd693d6fd8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2fd693d6fd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1/3</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ee4e5a99f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ee4e5a99f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graduated</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ee4e5a99f9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ee4e5a99f9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ee4e5a99f9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ee4e5a99f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970b0aa126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970b0aa12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ee4e5a99f9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ee4e5a99f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1500b3df673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1500b3df67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500b3df67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500b3df673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500b3df673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500b3df673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500b3df673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500b3df673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d693d6fd8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d693d6fd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fd693d6fd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fd693d6fd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fd693d6fd8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fd693d6fd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fd693d6fd8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fd693d6fd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fd693d6fd8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fd693d6fd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fd693d6fd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fd693d6f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fd693d6fd8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fd693d6fd8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7d3d4dab6f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7d3d4dab6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hello0.c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fd693d6fd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fd693d6fd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507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fd693d6fd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fd693d6fd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https://scratchblocks.github.io/#?style=scratch3&amp;script=when%20green%20flag%20clicked%0Asay%20%5Bhello%2C%20world%5D</a:t>
            </a:r>
            <a:r>
              <a:rPr lang="en"/>
              <a: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fd693d6fd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fd693d6fd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fd693d6f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fd693d6f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70b0aa126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70b0aa12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fd693d6fd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fd693d6fd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70b0aa126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970b0aa126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70b0aa126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70b0aa1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70b0aa126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970b0aa126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970b0aa126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970b0aa126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500b3df673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500b3df673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lot of ways to make mistakes; try omitting semicolon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500b3df673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500b3df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https://scratchblocks.github.io/#?style=scratch3&amp;script=when%20green%20flag%20clicked%0Asay%20%5Bhello%2C%20world%5D</a:t>
            </a:r>
            <a:r>
              <a:rPr lang="en"/>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fd693d6fd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fd693d6fd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https://editor.codecogs.com/</a:t>
            </a:r>
            <a:r>
              <a:rPr lang="en"/>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fd693d6fd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fd693d6fd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fd693d6fd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fd693d6fd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fd693d6fd8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fd693d6fd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https://scratchblocks.github.io/#?style=scratch3&amp;script=say%20%5B%5D</a:t>
            </a:r>
            <a:r>
              <a:rPr lang="en"/>
              <a:t> </a:t>
            </a:r>
            <a:endParaRPr/>
          </a:p>
          <a:p>
            <a:pPr marL="0" lvl="0" indent="0" algn="l" rtl="0">
              <a:spcBef>
                <a:spcPts val="0"/>
              </a:spcBef>
              <a:spcAft>
                <a:spcPts val="0"/>
              </a:spcAft>
              <a:buNone/>
            </a:pPr>
            <a:r>
              <a:rPr lang="en" u="sng">
                <a:solidFill>
                  <a:schemeClr val="hlink"/>
                </a:solidFill>
                <a:hlinkClick r:id="rId4"/>
              </a:rPr>
              <a:t>https://scratchblocks.github.io/#?style=scratch3&amp;script=say%20%5Bhello%2C%20world%5D</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00b3df673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00b3df67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 omitting </a:t>
            </a:r>
            <a:r>
              <a:rPr lang="en">
                <a:solidFill>
                  <a:schemeClr val="dk1"/>
                </a:solidFill>
              </a:rPr>
              <a:t>\n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fd693d6fd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fd693d6fd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double quote give an example of “Ahmad said: “Hi!””</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503b578c0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503b578c0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try removing stdio.h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503b578c0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503b578c0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503b578c0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503b578c0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503b578c0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503b578c0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7d3d4dab6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7d3d4dab6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503b578c0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503b578c0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503b578c04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503b578c0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03b578c04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03b578c04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503b578c0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503b578c0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503b578c0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503b578c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d3d4dab6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d3d4dab6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500b3df673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500b3df673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https://scratchblocks.github.io/#?style=scratch3&amp;script=when%20green%20flag%20clicked%0Aask%20%5BWhat's%20your%20name%3F%20%5D%20and%20wait%0Asay(join%20%5Bhello%2C%20%5D%20(answer))</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fd63e5ff6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fd63e5ff6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starting today, no green flag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00b3df673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00b3df67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500b3df673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500b3df673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https://scratchblocks.github.io/#?style=scratch3&amp;script=ask%20%5B%5D%20and%20wait</a:t>
            </a:r>
            <a:endParaRPr/>
          </a:p>
          <a:p>
            <a:pPr marL="0" lvl="0" indent="0" algn="l" rtl="0">
              <a:spcBef>
                <a:spcPts val="0"/>
              </a:spcBef>
              <a:spcAft>
                <a:spcPts val="0"/>
              </a:spcAft>
              <a:buNone/>
            </a:pPr>
            <a:r>
              <a:rPr lang="en" u="sng">
                <a:solidFill>
                  <a:schemeClr val="hlink"/>
                </a:solidFill>
                <a:hlinkClick r:id="rId4"/>
              </a:rPr>
              <a:t>https://scratchblocks.github.io/#?style=scratch3&amp;script=ask%20%5BWhat's%20your%20name%3F%5D%20and%20wait</a:t>
            </a:r>
            <a:r>
              <a:rPr lang="en"/>
              <a:t> </a:t>
            </a:r>
            <a:endParaRPr/>
          </a:p>
          <a:p>
            <a:pPr marL="0" lvl="0" indent="0" algn="l" rtl="0">
              <a:spcBef>
                <a:spcPts val="0"/>
              </a:spcBef>
              <a:spcAft>
                <a:spcPts val="0"/>
              </a:spcAft>
              <a:buNone/>
            </a:pPr>
            <a:r>
              <a:rPr lang="en" u="sng">
                <a:solidFill>
                  <a:schemeClr val="hlink"/>
                </a:solidFill>
                <a:hlinkClick r:id="rId5"/>
              </a:rPr>
              <a:t>https://scratchblocks.github.io/#?style=scratch3&amp;script=(answer)</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500b3df67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500b3df67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970b0aa126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970b0aa126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https://scratchblocks.github.io/#?style=scratch3&amp;script=ask%20%5BWhat's%20your%20name%3F%5D%20and%20wait%0A(answer)</a:t>
            </a:r>
            <a:r>
              <a:rPr lang="en"/>
              <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970b0aa126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970b0aa126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970b0aa126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970b0aa126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500b3df673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500b3df673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970b0aa126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970b0aa126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70b0aa126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970b0aa126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970b0aa126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970b0aa126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70b0aa126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70b0aa126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https://scratchblocks.github.io/#?style=scratch3&amp;script=say%20(join%5Bhello%2C%20%5D%20(answer)%0A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70b0aa126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70b0aa126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970b0aa126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970b0aa126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500b3df673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500b3df67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500b3df673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500b3df67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500b3df673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500b3df673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970b0aa126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970b0aa126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hello2.c</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06e71248d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306e71248d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06e71248d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06e71248d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rm hello</a:t>
            </a:r>
            <a:endParaRPr/>
          </a:p>
          <a:p>
            <a:pPr marL="0" lvl="0" indent="0" algn="l" rtl="0">
              <a:spcBef>
                <a:spcPts val="0"/>
              </a:spcBef>
              <a:spcAft>
                <a:spcPts val="0"/>
              </a:spcAft>
              <a:buNone/>
            </a:pPr>
            <a:r>
              <a:rPr lang="en"/>
              <a:t>mkdir hello/</a:t>
            </a:r>
            <a:endParaRPr/>
          </a:p>
          <a:p>
            <a:pPr marL="0" lvl="0" indent="0" algn="l" rtl="0">
              <a:spcBef>
                <a:spcPts val="0"/>
              </a:spcBef>
              <a:spcAft>
                <a:spcPts val="0"/>
              </a:spcAft>
              <a:buNone/>
            </a:pPr>
            <a:r>
              <a:rPr lang="en"/>
              <a:t>mv hello.c hello</a:t>
            </a:r>
            <a:endParaRPr/>
          </a:p>
          <a:p>
            <a:pPr marL="0" lvl="0" indent="0" algn="l" rtl="0">
              <a:spcBef>
                <a:spcPts val="0"/>
              </a:spcBef>
              <a:spcAft>
                <a:spcPts val="0"/>
              </a:spcAft>
              <a:buNone/>
            </a:pPr>
            <a:r>
              <a:rPr lang="en"/>
              <a:t>cd hello</a:t>
            </a:r>
            <a:endParaRPr/>
          </a:p>
          <a:p>
            <a:pPr marL="0" lvl="0" indent="0" algn="l" rtl="0">
              <a:spcBef>
                <a:spcPts val="0"/>
              </a:spcBef>
              <a:spcAft>
                <a:spcPts val="0"/>
              </a:spcAft>
              <a:buNone/>
            </a:pPr>
            <a:r>
              <a:rPr lang="en"/>
              <a:t>mv hello.c old.c</a:t>
            </a:r>
            <a:endParaRPr/>
          </a:p>
          <a:p>
            <a:pPr marL="0" lvl="0" indent="0" algn="l" rtl="0">
              <a:spcBef>
                <a:spcPts val="0"/>
              </a:spcBef>
              <a:spcAft>
                <a:spcPts val="0"/>
              </a:spcAft>
              <a:buNone/>
            </a:pPr>
            <a:r>
              <a:rPr lang="en"/>
              <a:t>mv old.c hello.c</a:t>
            </a:r>
            <a:endParaRPr/>
          </a:p>
          <a:p>
            <a:pPr marL="0" lvl="0" indent="0" algn="l" rtl="0">
              <a:spcBef>
                <a:spcPts val="0"/>
              </a:spcBef>
              <a:spcAft>
                <a:spcPts val="0"/>
              </a:spcAft>
              <a:buNone/>
            </a:pPr>
            <a:r>
              <a:rPr lang="en"/>
              <a:t>cp hello.c backup.c</a:t>
            </a:r>
            <a:endParaRPr/>
          </a:p>
          <a:p>
            <a:pPr marL="0" lvl="0" indent="0" algn="l" rtl="0">
              <a:spcBef>
                <a:spcPts val="0"/>
              </a:spcBef>
              <a:spcAft>
                <a:spcPts val="0"/>
              </a:spcAft>
              <a:buNone/>
            </a:pPr>
            <a:r>
              <a:rPr lang="en"/>
              <a:t>rm backup.c</a:t>
            </a:r>
            <a:endParaRPr/>
          </a:p>
          <a:p>
            <a:pPr marL="0" lvl="0" indent="0" algn="l" rtl="0">
              <a:spcBef>
                <a:spcPts val="0"/>
              </a:spcBef>
              <a:spcAft>
                <a:spcPts val="0"/>
              </a:spcAft>
              <a:buNone/>
            </a:pPr>
            <a:r>
              <a:rPr lang="en"/>
              <a:t>mv hello.c ..</a:t>
            </a:r>
            <a:endParaRPr/>
          </a:p>
          <a:p>
            <a:pPr marL="0" lvl="0" indent="0" algn="l" rtl="0">
              <a:spcBef>
                <a:spcPts val="0"/>
              </a:spcBef>
              <a:spcAft>
                <a:spcPts val="0"/>
              </a:spcAft>
              <a:buNone/>
            </a:pPr>
            <a:r>
              <a:rPr lang="en"/>
              <a:t>cd</a:t>
            </a:r>
            <a:endParaRPr/>
          </a:p>
          <a:p>
            <a:pPr marL="0" lvl="0" indent="0" algn="l" rtl="0">
              <a:spcBef>
                <a:spcPts val="0"/>
              </a:spcBef>
              <a:spcAft>
                <a:spcPts val="0"/>
              </a:spcAft>
              <a:buNone/>
            </a:pPr>
            <a:r>
              <a:rPr lang="en"/>
              <a:t>rmdir hello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00b3df673_0_1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00b3df673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500b3df673_0_1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500b3df673_0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7d3d4dab6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7d3d4dab6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7d3d4dab6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7d3d4dab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7d3d4dab6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7d3d4dab6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970b0aa126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970b0aa126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7d3d4dab6f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7d3d4dab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7d3d4dab6f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7d3d4dab6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7d3d4dab6f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7d3d4dab6f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7d3d4dab6f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7d3d4dab6f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7d3d4dab6f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7d3d4dab6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500b3df673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500b3df673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500b3df673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500b3df673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a:t>
            </a:r>
            <a:r>
              <a:rPr lang="en"/>
              <a:t>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500b3df673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500b3df673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500b3df673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500b3df673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500b3df673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500b3df673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https://scratchblocks.github.io/#?style=scratch3&amp;script=if%20%3C(x)%20%3C%20(y)%3E%20then%0Asay%20%5Bx%20is%20less%20than%20y%5D%0Aelse%0Asay%20%5Bx%20is%20not%20less%20than%20y%5D</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500b3df673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500b3df67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500b3df673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500b3df673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500b3df673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500b3df673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500b3df673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500b3df673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if%20%3C(x)%20%3E%20(y)%3E%20then%0Asay%20%5Bx%20is%20greater%20than%20y%5D%0Aelse%0Aif%20%3C(x)%20%3D%20(y)%3E%20then%0Asay%20%5Bx%20is%20equal%20to%20y%5D</a:t>
            </a:r>
            <a:r>
              <a:rPr lang="en"/>
              <a:t>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500b3df673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500b3df673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500b3df673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500b3df673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500b3df673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500b3df673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https://scratchblocks.github.io/#?style=scratch3&amp;script=if%20%3C(x)%20%3C%20(y)%3E%20then%0Asay%20%5Bx%20is%20less%20than%20y%5D%0Aelse%0Aif%20%3C(x)%20%3E%20(y)%3E%20then%0Asay%20%5Bx%20is%20greater%20than%20y%5D%0Aelse%0Asay%20%5Bx%20is%20equal%20to%20y%5D</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fd693d6fd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fd693d6fd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fd693d6fd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fd693d6fd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03b578c04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03b578c0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503b578c0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503b578c0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https://scratchblocks.github.io/#?style=scratch3&amp;script=set%20%5Bcounter%20v%5D%20to%20%5B0%5D</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2.xml"/><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3.xml"/><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6.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7.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0.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manual.cs50.io/"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manual.cs50.io/#stdio.h"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manual.cs50.io/3/print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anual.cs50.io/#cs50.h"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2117323"/>
            <a:ext cx="8520600" cy="9088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s-AF" sz="3200" dirty="0"/>
              <a:t>بسم الله الرحمن الرحیم</a:t>
            </a:r>
            <a:endParaRPr sz="3200" dirty="0">
              <a:solidFill>
                <a:srgbClr val="FFFF00"/>
              </a:solidFill>
            </a:endParaRPr>
          </a:p>
        </p:txBody>
      </p:sp>
    </p:spTree>
    <p:extLst>
      <p:ext uri="{BB962C8B-B14F-4D97-AF65-F5344CB8AC3E}">
        <p14:creationId xmlns:p14="http://schemas.microsoft.com/office/powerpoint/2010/main" val="419166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4"/>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147" name="Google Shape;147;p34"/>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26"/>
        <p:cNvGrpSpPr/>
        <p:nvPr/>
      </p:nvGrpSpPr>
      <p:grpSpPr>
        <a:xfrm>
          <a:off x="0" y="0"/>
          <a:ext cx="0" cy="0"/>
          <a:chOff x="0" y="0"/>
          <a:chExt cx="0" cy="0"/>
        </a:xfrm>
      </p:grpSpPr>
      <p:sp>
        <p:nvSpPr>
          <p:cNvPr id="727" name="Google Shape;727;p12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2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24"/>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int</a:t>
            </a:r>
            <a:r>
              <a:rPr lang="en" sz="1800">
                <a:solidFill>
                  <a:srgbClr val="FFFFFF"/>
                </a:solidFill>
                <a:latin typeface="Consolas"/>
                <a:ea typeface="Consolas"/>
                <a:cs typeface="Consolas"/>
                <a:sym typeface="Consolas"/>
              </a:rPr>
              <a: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0" name="Google Shape;730;p124"/>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34"/>
        <p:cNvGrpSpPr/>
        <p:nvPr/>
      </p:nvGrpSpPr>
      <p:grpSpPr>
        <a:xfrm>
          <a:off x="0" y="0"/>
          <a:ext cx="0" cy="0"/>
          <a:chOff x="0" y="0"/>
          <a:chExt cx="0" cy="0"/>
        </a:xfrm>
      </p:grpSpPr>
      <p:sp>
        <p:nvSpPr>
          <p:cNvPr id="735" name="Google Shape;735;p12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2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25"/>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int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8" name="Google Shape;738;p125"/>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42"/>
        <p:cNvGrpSpPr/>
        <p:nvPr/>
      </p:nvGrpSpPr>
      <p:grpSpPr>
        <a:xfrm>
          <a:off x="0" y="0"/>
          <a:ext cx="0" cy="0"/>
          <a:chOff x="0" y="0"/>
          <a:chExt cx="0" cy="0"/>
        </a:xfrm>
      </p:grpSpPr>
      <p:sp>
        <p:nvSpPr>
          <p:cNvPr id="743" name="Google Shape;743;p12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2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26"/>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int counter = 0;</a:t>
            </a:r>
            <a:endParaRPr sz="1800">
              <a:solidFill>
                <a:srgbClr val="FFFFFF"/>
              </a:solidFill>
              <a:latin typeface="Consolas"/>
              <a:ea typeface="Consolas"/>
              <a:cs typeface="Consolas"/>
              <a:sym typeface="Consolas"/>
            </a:endParaRPr>
          </a:p>
        </p:txBody>
      </p:sp>
      <p:pic>
        <p:nvPicPr>
          <p:cNvPr id="746" name="Google Shape;746;p126"/>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50"/>
        <p:cNvGrpSpPr/>
        <p:nvPr/>
      </p:nvGrpSpPr>
      <p:grpSpPr>
        <a:xfrm>
          <a:off x="0" y="0"/>
          <a:ext cx="0" cy="0"/>
          <a:chOff x="0" y="0"/>
          <a:chExt cx="0" cy="0"/>
        </a:xfrm>
      </p:grpSpPr>
      <p:sp>
        <p:nvSpPr>
          <p:cNvPr id="751" name="Google Shape;751;p12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2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27"/>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counter = counter + 1;</a:t>
            </a:r>
            <a:endParaRPr sz="1800">
              <a:latin typeface="Consolas"/>
              <a:ea typeface="Consolas"/>
              <a:cs typeface="Consolas"/>
              <a:sym typeface="Consolas"/>
            </a:endParaRPr>
          </a:p>
        </p:txBody>
      </p:sp>
      <p:pic>
        <p:nvPicPr>
          <p:cNvPr id="754" name="Google Shape;754;p127"/>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58"/>
        <p:cNvGrpSpPr/>
        <p:nvPr/>
      </p:nvGrpSpPr>
      <p:grpSpPr>
        <a:xfrm>
          <a:off x="0" y="0"/>
          <a:ext cx="0" cy="0"/>
          <a:chOff x="0" y="0"/>
          <a:chExt cx="0" cy="0"/>
        </a:xfrm>
      </p:grpSpPr>
      <p:sp>
        <p:nvSpPr>
          <p:cNvPr id="759" name="Google Shape;759;p12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2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28"/>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 = counter + 1;</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62" name="Google Shape;762;p128"/>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66"/>
        <p:cNvGrpSpPr/>
        <p:nvPr/>
      </p:nvGrpSpPr>
      <p:grpSpPr>
        <a:xfrm>
          <a:off x="0" y="0"/>
          <a:ext cx="0" cy="0"/>
          <a:chOff x="0" y="0"/>
          <a:chExt cx="0" cy="0"/>
        </a:xfrm>
      </p:grpSpPr>
      <p:sp>
        <p:nvSpPr>
          <p:cNvPr id="767" name="Google Shape;767;p12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2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29"/>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 += 1;</a:t>
            </a:r>
            <a:endParaRPr sz="1800">
              <a:solidFill>
                <a:srgbClr val="FFFFFF"/>
              </a:solidFill>
              <a:latin typeface="Consolas"/>
              <a:ea typeface="Consolas"/>
              <a:cs typeface="Consolas"/>
              <a:sym typeface="Consolas"/>
            </a:endParaRPr>
          </a:p>
        </p:txBody>
      </p:sp>
      <p:pic>
        <p:nvPicPr>
          <p:cNvPr id="770" name="Google Shape;770;p129"/>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74"/>
        <p:cNvGrpSpPr/>
        <p:nvPr/>
      </p:nvGrpSpPr>
      <p:grpSpPr>
        <a:xfrm>
          <a:off x="0" y="0"/>
          <a:ext cx="0" cy="0"/>
          <a:chOff x="0" y="0"/>
          <a:chExt cx="0" cy="0"/>
        </a:xfrm>
      </p:grpSpPr>
      <p:sp>
        <p:nvSpPr>
          <p:cNvPr id="775" name="Google Shape;775;p13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0"/>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78" name="Google Shape;778;p130"/>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82"/>
        <p:cNvGrpSpPr/>
        <p:nvPr/>
      </p:nvGrpSpPr>
      <p:grpSpPr>
        <a:xfrm>
          <a:off x="0" y="0"/>
          <a:ext cx="0" cy="0"/>
          <a:chOff x="0" y="0"/>
          <a:chExt cx="0" cy="0"/>
        </a:xfrm>
      </p:grpSpPr>
      <p:sp>
        <p:nvSpPr>
          <p:cNvPr id="783" name="Google Shape;783;p13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1"/>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86" name="Google Shape;786;p131"/>
          <p:cNvPicPr preferRelativeResize="0"/>
          <p:nvPr/>
        </p:nvPicPr>
        <p:blipFill>
          <a:blip r:embed="rId3">
            <a:alphaModFix/>
          </a:blip>
          <a:stretch>
            <a:fillRect/>
          </a:stretch>
        </p:blipFill>
        <p:spPr>
          <a:xfrm>
            <a:off x="457200" y="2251788"/>
            <a:ext cx="2743200" cy="63990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1" name="Google Shape;791;p132"/>
          <p:cNvPicPr preferRelativeResize="0"/>
          <p:nvPr/>
        </p:nvPicPr>
        <p:blipFill>
          <a:blip r:embed="rId3">
            <a:alphaModFix/>
          </a:blip>
          <a:stretch>
            <a:fillRect/>
          </a:stretch>
        </p:blipFill>
        <p:spPr>
          <a:xfrm>
            <a:off x="3165725" y="152400"/>
            <a:ext cx="2812539" cy="4838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133"/>
          <p:cNvPicPr preferRelativeResize="0"/>
          <p:nvPr/>
        </p:nvPicPr>
        <p:blipFill>
          <a:blip r:embed="rId3">
            <a:alphaModFix/>
          </a:blip>
          <a:stretch>
            <a:fillRect/>
          </a:stretch>
        </p:blipFill>
        <p:spPr>
          <a:xfrm>
            <a:off x="2347938" y="152400"/>
            <a:ext cx="4448132"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pic>
        <p:nvPicPr>
          <p:cNvPr id="801" name="Google Shape;801;p134"/>
          <p:cNvPicPr preferRelativeResize="0"/>
          <p:nvPr/>
        </p:nvPicPr>
        <p:blipFill>
          <a:blip>
            <a:alphaModFix/>
          </a:blip>
          <a:stretch>
            <a:fillRect/>
          </a:stretch>
        </p:blipFill>
        <p:spPr>
          <a:xfrm>
            <a:off x="3900550" y="152400"/>
            <a:ext cx="1342900" cy="483870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pic>
        <p:nvPicPr>
          <p:cNvPr id="806" name="Google Shape;806;p135"/>
          <p:cNvPicPr preferRelativeResize="0"/>
          <p:nvPr/>
        </p:nvPicPr>
        <p:blipFill>
          <a:blip r:embed="rId3">
            <a:alphaModFix/>
          </a:blip>
          <a:stretch>
            <a:fillRect/>
          </a:stretch>
        </p:blipFill>
        <p:spPr>
          <a:xfrm>
            <a:off x="2515550" y="152400"/>
            <a:ext cx="4112895" cy="4838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36"/>
          <p:cNvPicPr preferRelativeResize="0"/>
          <p:nvPr/>
        </p:nvPicPr>
        <p:blipFill>
          <a:blip r:embed="rId3">
            <a:alphaModFix/>
          </a:blip>
          <a:stretch>
            <a:fillRect/>
          </a:stretch>
        </p:blipFill>
        <p:spPr>
          <a:xfrm>
            <a:off x="2223813" y="152400"/>
            <a:ext cx="4696385" cy="48387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char</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chemeClr val="dk1"/>
                </a:highlight>
                <a:latin typeface="Consolas"/>
                <a:ea typeface="Consolas"/>
                <a:cs typeface="Consolas"/>
                <a:sym typeface="Consolas"/>
              </a:rPr>
              <a:t>get_char</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0"/>
        <p:cNvGrpSpPr/>
        <p:nvPr/>
      </p:nvGrpSpPr>
      <p:grpSpPr>
        <a:xfrm>
          <a:off x="0" y="0"/>
          <a:ext cx="0" cy="0"/>
          <a:chOff x="0" y="0"/>
          <a:chExt cx="0" cy="0"/>
        </a:xfrm>
      </p:grpSpPr>
      <p:sp>
        <p:nvSpPr>
          <p:cNvPr id="841" name="Google Shape;841;p14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14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7"/>
        <p:cNvGrpSpPr/>
        <p:nvPr/>
      </p:nvGrpSpPr>
      <p:grpSpPr>
        <a:xfrm>
          <a:off x="0" y="0"/>
          <a:ext cx="0" cy="0"/>
          <a:chOff x="0" y="0"/>
          <a:chExt cx="0" cy="0"/>
        </a:xfrm>
      </p:grpSpPr>
      <p:sp>
        <p:nvSpPr>
          <p:cNvPr id="848" name="Google Shape;848;p14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3"/>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1" name="Google Shape;851;p14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6"/>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55"/>
        <p:cNvGrpSpPr/>
        <p:nvPr/>
      </p:nvGrpSpPr>
      <p:grpSpPr>
        <a:xfrm>
          <a:off x="0" y="0"/>
          <a:ext cx="0" cy="0"/>
          <a:chOff x="0" y="0"/>
          <a:chExt cx="0" cy="0"/>
        </a:xfrm>
      </p:grpSpPr>
      <p:sp>
        <p:nvSpPr>
          <p:cNvPr id="856" name="Google Shape;856;p14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9" name="Google Shape;859;p14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145"/>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68"/>
        <p:cNvGrpSpPr/>
        <p:nvPr/>
      </p:nvGrpSpPr>
      <p:grpSpPr>
        <a:xfrm>
          <a:off x="0" y="0"/>
          <a:ext cx="0" cy="0"/>
          <a:chOff x="0" y="0"/>
          <a:chExt cx="0" cy="0"/>
        </a:xfrm>
      </p:grpSpPr>
      <p:sp>
        <p:nvSpPr>
          <p:cNvPr id="869" name="Google Shape;869;p14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i = 0;</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72" name="Google Shape;872;p14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76"/>
        <p:cNvGrpSpPr/>
        <p:nvPr/>
      </p:nvGrpSpPr>
      <p:grpSpPr>
        <a:xfrm>
          <a:off x="0" y="0"/>
          <a:ext cx="0" cy="0"/>
          <a:chOff x="0" y="0"/>
          <a:chExt cx="0" cy="0"/>
        </a:xfrm>
      </p:grpSpPr>
      <p:sp>
        <p:nvSpPr>
          <p:cNvPr id="877" name="Google Shape;877;p14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80" name="Google Shape;880;p14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pic>
        <p:nvPicPr>
          <p:cNvPr id="885" name="Google Shape;885;p148"/>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89"/>
        <p:cNvGrpSpPr/>
        <p:nvPr/>
      </p:nvGrpSpPr>
      <p:grpSpPr>
        <a:xfrm>
          <a:off x="0" y="0"/>
          <a:ext cx="0" cy="0"/>
          <a:chOff x="0" y="0"/>
          <a:chExt cx="0" cy="0"/>
        </a:xfrm>
      </p:grpSpPr>
      <p:sp>
        <p:nvSpPr>
          <p:cNvPr id="890" name="Google Shape;890;p14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9"/>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while (true)</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893" name="Google Shape;893;p149"/>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97"/>
        <p:cNvGrpSpPr/>
        <p:nvPr/>
      </p:nvGrpSpPr>
      <p:grpSpPr>
        <a:xfrm>
          <a:off x="0" y="0"/>
          <a:ext cx="0" cy="0"/>
          <a:chOff x="0" y="0"/>
          <a:chExt cx="0" cy="0"/>
        </a:xfrm>
      </p:grpSpPr>
      <p:sp>
        <p:nvSpPr>
          <p:cNvPr id="898" name="Google Shape;898;p15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0"/>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1" name="Google Shape;901;p150"/>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05"/>
        <p:cNvGrpSpPr/>
        <p:nvPr/>
      </p:nvGrpSpPr>
      <p:grpSpPr>
        <a:xfrm>
          <a:off x="0" y="0"/>
          <a:ext cx="0" cy="0"/>
          <a:chOff x="0" y="0"/>
          <a:chExt cx="0" cy="0"/>
        </a:xfrm>
      </p:grpSpPr>
      <p:sp>
        <p:nvSpPr>
          <p:cNvPr id="906" name="Google Shape;906;p15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1"/>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9" name="Google Shape;909;p151"/>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13"/>
        <p:cNvGrpSpPr/>
        <p:nvPr/>
      </p:nvGrpSpPr>
      <p:grpSpPr>
        <a:xfrm>
          <a:off x="0" y="0"/>
          <a:ext cx="0" cy="0"/>
          <a:chOff x="0" y="0"/>
          <a:chExt cx="0" cy="0"/>
        </a:xfrm>
      </p:grpSpPr>
      <p:sp>
        <p:nvSpPr>
          <p:cNvPr id="914" name="Google Shape;914;p15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2"/>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17" name="Google Shape;917;p152"/>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7"/>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65" name="Google Shape;165;p37"/>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26"/>
        <p:cNvGrpSpPr/>
        <p:nvPr/>
      </p:nvGrpSpPr>
      <p:grpSpPr>
        <a:xfrm>
          <a:off x="0" y="0"/>
          <a:ext cx="0" cy="0"/>
          <a:chOff x="0" y="0"/>
          <a:chExt cx="0" cy="0"/>
        </a:xfrm>
      </p:grpSpPr>
      <p:sp>
        <p:nvSpPr>
          <p:cNvPr id="927" name="Google Shape;927;p15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30" name="Google Shape;930;p154"/>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34"/>
        <p:cNvGrpSpPr/>
        <p:nvPr/>
      </p:nvGrpSpPr>
      <p:grpSpPr>
        <a:xfrm>
          <a:off x="0" y="0"/>
          <a:ext cx="0" cy="0"/>
          <a:chOff x="0" y="0"/>
          <a:chExt cx="0" cy="0"/>
        </a:xfrm>
      </p:grpSpPr>
      <p:sp>
        <p:nvSpPr>
          <p:cNvPr id="935" name="Google Shape;935;p15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5"/>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void meow(void)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38" name="Google Shape;938;p155"/>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42"/>
        <p:cNvGrpSpPr/>
        <p:nvPr/>
      </p:nvGrpSpPr>
      <p:grpSpPr>
        <a:xfrm>
          <a:off x="0" y="0"/>
          <a:ext cx="0" cy="0"/>
          <a:chOff x="0" y="0"/>
          <a:chExt cx="0" cy="0"/>
        </a:xfrm>
      </p:grpSpPr>
      <p:sp>
        <p:nvSpPr>
          <p:cNvPr id="943" name="Google Shape;943;p15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46" name="Google Shape;946;p156"/>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50"/>
        <p:cNvGrpSpPr/>
        <p:nvPr/>
      </p:nvGrpSpPr>
      <p:grpSpPr>
        <a:xfrm>
          <a:off x="0" y="0"/>
          <a:ext cx="0" cy="0"/>
          <a:chOff x="0" y="0"/>
          <a:chExt cx="0" cy="0"/>
        </a:xfrm>
      </p:grpSpPr>
      <p:sp>
        <p:nvSpPr>
          <p:cNvPr id="951" name="Google Shape;951;p15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main(void)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meow();</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54" name="Google Shape;954;p157"/>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58"/>
        <p:cNvGrpSpPr/>
        <p:nvPr/>
      </p:nvGrpSpPr>
      <p:grpSpPr>
        <a:xfrm>
          <a:off x="0" y="0"/>
          <a:ext cx="0" cy="0"/>
          <a:chOff x="0" y="0"/>
          <a:chExt cx="0" cy="0"/>
        </a:xfrm>
      </p:grpSpPr>
      <p:sp>
        <p:nvSpPr>
          <p:cNvPr id="959" name="Google Shape;959;p15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8"/>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62" name="Google Shape;962;p158"/>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66"/>
        <p:cNvGrpSpPr/>
        <p:nvPr/>
      </p:nvGrpSpPr>
      <p:grpSpPr>
        <a:xfrm>
          <a:off x="0" y="0"/>
          <a:ext cx="0" cy="0"/>
          <a:chOff x="0" y="0"/>
          <a:chExt cx="0" cy="0"/>
        </a:xfrm>
      </p:grpSpPr>
      <p:sp>
        <p:nvSpPr>
          <p:cNvPr id="967" name="Google Shape;967;p15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9"/>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void meow(int 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for (int i = 0; i &lt; n;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70" name="Google Shape;970;p159"/>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74"/>
        <p:cNvGrpSpPr/>
        <p:nvPr/>
      </p:nvGrpSpPr>
      <p:grpSpPr>
        <a:xfrm>
          <a:off x="0" y="0"/>
          <a:ext cx="0" cy="0"/>
          <a:chOff x="0" y="0"/>
          <a:chExt cx="0" cy="0"/>
        </a:xfrm>
      </p:grpSpPr>
      <p:sp>
        <p:nvSpPr>
          <p:cNvPr id="975" name="Google Shape;975;p16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0"/>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78" name="Google Shape;978;p160"/>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82"/>
        <p:cNvGrpSpPr/>
        <p:nvPr/>
      </p:nvGrpSpPr>
      <p:grpSpPr>
        <a:xfrm>
          <a:off x="0" y="0"/>
          <a:ext cx="0" cy="0"/>
          <a:chOff x="0" y="0"/>
          <a:chExt cx="0" cy="0"/>
        </a:xfrm>
      </p:grpSpPr>
      <p:sp>
        <p:nvSpPr>
          <p:cNvPr id="983" name="Google Shape;983;p16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1"/>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86" name="Google Shape;986;p161"/>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6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scope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163"/>
          <p:cNvPicPr preferRelativeResize="0"/>
          <p:nvPr/>
        </p:nvPicPr>
        <p:blipFill>
          <a:blip r:embed="rId3">
            <a:alphaModFix/>
          </a:blip>
          <a:stretch>
            <a:fillRect/>
          </a:stretch>
        </p:blipFill>
        <p:spPr>
          <a:xfrm>
            <a:off x="3810000" y="1809750"/>
            <a:ext cx="1524000" cy="1524000"/>
          </a:xfrm>
          <a:prstGeom prst="rect">
            <a:avLst/>
          </a:prstGeom>
          <a:noFill/>
          <a:ln>
            <a:noFill/>
          </a:ln>
        </p:spPr>
      </p:pic>
      <p:sp>
        <p:nvSpPr>
          <p:cNvPr id="997" name="Google Shape;997;p163"/>
          <p:cNvSpPr txBox="1">
            <a:spLocks noGrp="1"/>
          </p:cNvSpPr>
          <p:nvPr>
            <p:ph type="title"/>
          </p:nvPr>
        </p:nvSpPr>
        <p:spPr>
          <a:xfrm>
            <a:off x="311700" y="41130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If you'd like a stress ball, what do today's binary bulbs spell?</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72" name="Google Shape;172;p3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73" name="Google Shape;173;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01"/>
        <p:cNvGrpSpPr/>
        <p:nvPr/>
      </p:nvGrpSpPr>
      <p:grpSpPr>
        <a:xfrm>
          <a:off x="0" y="0"/>
          <a:ext cx="0" cy="0"/>
          <a:chOff x="0" y="0"/>
          <a:chExt cx="0" cy="0"/>
        </a:xfrm>
      </p:grpSpPr>
      <p:sp>
        <p:nvSpPr>
          <p:cNvPr id="1002" name="Google Shape;1002;p16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5" name="Google Shape;1005;p164"/>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Shape 1009"/>
        <p:cNvGrpSpPr/>
        <p:nvPr/>
      </p:nvGrpSpPr>
      <p:grpSpPr>
        <a:xfrm>
          <a:off x="0" y="0"/>
          <a:ext cx="0" cy="0"/>
          <a:chOff x="0" y="0"/>
          <a:chExt cx="0" cy="0"/>
        </a:xfrm>
      </p:grpSpPr>
      <p:sp>
        <p:nvSpPr>
          <p:cNvPr id="1010" name="Google Shape;1010;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Linux</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correctness, design, style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6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check50</a:t>
            </a:r>
            <a:r>
              <a:rPr lang="en"/>
              <a:t>, </a:t>
            </a:r>
            <a:r>
              <a:rPr lang="en">
                <a:latin typeface="Consolas"/>
                <a:ea typeface="Consolas"/>
                <a:cs typeface="Consolas"/>
                <a:sym typeface="Consolas"/>
              </a:rPr>
              <a:t>design50</a:t>
            </a:r>
            <a:r>
              <a:rPr lang="en"/>
              <a:t>, </a:t>
            </a:r>
            <a:r>
              <a:rPr lang="en">
                <a:latin typeface="Consolas"/>
                <a:ea typeface="Consolas"/>
                <a:cs typeface="Consolas"/>
                <a:sym typeface="Consolas"/>
              </a:rPr>
              <a:t>style50</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6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27" name="Google Shape;1027;p16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28" name="Google Shape;1028;p16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pic>
        <p:nvPicPr>
          <p:cNvPr id="1033" name="Google Shape;1033;p169"/>
          <p:cNvPicPr preferRelativeResize="0"/>
          <p:nvPr/>
        </p:nvPicPr>
        <p:blipFill>
          <a:blip>
            <a:alphaModFix/>
          </a:blip>
          <a:stretch>
            <a:fillRect/>
          </a:stretch>
        </p:blipFill>
        <p:spPr>
          <a:xfrm>
            <a:off x="0" y="0"/>
            <a:ext cx="9143990" cy="51435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7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pic>
        <p:nvPicPr>
          <p:cNvPr id="1043" name="Google Shape;1043;p17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Google Shape;1048;p172"/>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17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dirty="0"/>
              <a:t>Visual Studio Code</a:t>
            </a:r>
            <a:endParaRPr sz="5100" dirty="0"/>
          </a:p>
        </p:txBody>
      </p:sp>
      <p:sp>
        <p:nvSpPr>
          <p:cNvPr id="5" name="Subtitle 4">
            <a:extLst>
              <a:ext uri="{FF2B5EF4-FFF2-40B4-BE49-F238E27FC236}">
                <a16:creationId xmlns:a16="http://schemas.microsoft.com/office/drawing/2014/main" id="{73C2685F-9E3D-80D9-F4DF-A629749B262F}"/>
              </a:ext>
            </a:extLst>
          </p:cNvPr>
          <p:cNvSpPr>
            <a:spLocks noGrp="1"/>
          </p:cNvSpPr>
          <p:nvPr>
            <p:ph type="subTitle" idx="1"/>
          </p:nvPr>
        </p:nvSpPr>
        <p:spPr/>
        <p:txBody>
          <a:bodyPr/>
          <a:lstStyle/>
          <a:p>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17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pic>
        <p:nvPicPr>
          <p:cNvPr id="1063" name="Google Shape;1063;p17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constants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comments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7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80" name="Google Shape;1080;p17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81" name="Google Shape;1081;p17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integer overflow</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5"/>
        <p:cNvGrpSpPr/>
        <p:nvPr/>
      </p:nvGrpSpPr>
      <p:grpSpPr>
        <a:xfrm>
          <a:off x="0" y="0"/>
          <a:ext cx="0" cy="0"/>
          <a:chOff x="0" y="0"/>
          <a:chExt cx="0" cy="0"/>
        </a:xfrm>
      </p:grpSpPr>
      <p:pic>
        <p:nvPicPr>
          <p:cNvPr id="1096" name="Google Shape;1096;p181"/>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82"/>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83"/>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9" name="Picture 8">
            <a:extLst>
              <a:ext uri="{FF2B5EF4-FFF2-40B4-BE49-F238E27FC236}">
                <a16:creationId xmlns:a16="http://schemas.microsoft.com/office/drawing/2014/main" id="{27E6DA6B-8F70-BA9A-3A72-FA528A8EA267}"/>
              </a:ext>
            </a:extLst>
          </p:cNvPr>
          <p:cNvPicPr>
            <a:picLocks noChangeAspect="1"/>
          </p:cNvPicPr>
          <p:nvPr/>
        </p:nvPicPr>
        <p:blipFill rotWithShape="1">
          <a:blip r:embed="rId3"/>
          <a:srcRect l="-1" r="5835"/>
          <a:stretch/>
        </p:blipFill>
        <p:spPr>
          <a:xfrm>
            <a:off x="-1" y="0"/>
            <a:ext cx="9144001" cy="5143500"/>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84"/>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8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8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88"/>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89"/>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90"/>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191"/>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192"/>
          <p:cNvPicPr preferRelativeResize="0"/>
          <p:nvPr/>
        </p:nvPicPr>
        <p:blipFill>
          <a:blip r:embed="rId3">
            <a:alphaModFix/>
          </a:blip>
          <a:stretch>
            <a:fillRect/>
          </a:stretch>
        </p:blipFill>
        <p:spPr>
          <a:xfrm>
            <a:off x="2713700" y="0"/>
            <a:ext cx="3716592" cy="51435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truncation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4" name="Picture 3">
            <a:extLst>
              <a:ext uri="{FF2B5EF4-FFF2-40B4-BE49-F238E27FC236}">
                <a16:creationId xmlns:a16="http://schemas.microsoft.com/office/drawing/2014/main" id="{502F7EA1-CF79-5A71-5E3E-BA30AED43884}"/>
              </a:ext>
            </a:extLst>
          </p:cNvPr>
          <p:cNvPicPr>
            <a:picLocks noChangeAspect="1"/>
          </p:cNvPicPr>
          <p:nvPr/>
        </p:nvPicPr>
        <p:blipFill rotWithShape="1">
          <a:blip r:embed="rId3"/>
          <a:srcRect l="-1" r="5835"/>
          <a:stretch/>
        </p:blipFill>
        <p:spPr>
          <a:xfrm>
            <a:off x="-1" y="0"/>
            <a:ext cx="9144001" cy="5143500"/>
          </a:xfrm>
          <a:prstGeom prst="rect">
            <a:avLst/>
          </a:prstGeom>
        </p:spPr>
      </p:pic>
      <p:sp>
        <p:nvSpPr>
          <p:cNvPr id="190" name="Google Shape;190;p41"/>
          <p:cNvSpPr/>
          <p:nvPr/>
        </p:nvSpPr>
        <p:spPr>
          <a:xfrm>
            <a:off x="0" y="0"/>
            <a:ext cx="271322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1"/>
          <p:cNvSpPr/>
          <p:nvPr/>
        </p:nvSpPr>
        <p:spPr>
          <a:xfrm>
            <a:off x="2136098" y="3432748"/>
            <a:ext cx="7007902" cy="1710652"/>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9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floating-point imprecision</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9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1999</a:t>
            </a:r>
            <a:endParaRPr sz="9600">
              <a:solidFill>
                <a:schemeClr val="dk1"/>
              </a:solidFill>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9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99</a:t>
            </a:r>
            <a:endParaRPr sz="9600">
              <a:solidFill>
                <a:schemeClr val="dk1"/>
              </a:solidFill>
              <a:latin typeface="Consolas"/>
              <a:ea typeface="Consolas"/>
              <a:cs typeface="Consolas"/>
              <a:sym typeface="Consola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9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00</a:t>
            </a:r>
            <a:endParaRPr sz="9600">
              <a:solidFill>
                <a:schemeClr val="dk1"/>
              </a:solidFill>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 January 2038</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p1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13 December 1901</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pic>
        <p:nvPicPr>
          <p:cNvPr id="1191" name="Google Shape;1191;p200"/>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3" name="Picture 2">
            <a:extLst>
              <a:ext uri="{FF2B5EF4-FFF2-40B4-BE49-F238E27FC236}">
                <a16:creationId xmlns:a16="http://schemas.microsoft.com/office/drawing/2014/main" id="{44130BF3-28D5-5642-B966-2ACEE6944033}"/>
              </a:ext>
            </a:extLst>
          </p:cNvPr>
          <p:cNvPicPr>
            <a:picLocks noChangeAspect="1"/>
          </p:cNvPicPr>
          <p:nvPr/>
        </p:nvPicPr>
        <p:blipFill rotWithShape="1">
          <a:blip r:embed="rId3"/>
          <a:srcRect l="-1" r="5835"/>
          <a:stretch/>
        </p:blipFill>
        <p:spPr>
          <a:xfrm>
            <a:off x="-1" y="0"/>
            <a:ext cx="9144001" cy="5143500"/>
          </a:xfrm>
          <a:prstGeom prst="rect">
            <a:avLst/>
          </a:prstGeom>
        </p:spPr>
      </p:pic>
      <p:sp>
        <p:nvSpPr>
          <p:cNvPr id="197" name="Google Shape;197;p42"/>
          <p:cNvSpPr/>
          <p:nvPr/>
        </p:nvSpPr>
        <p:spPr>
          <a:xfrm>
            <a:off x="-1" y="0"/>
            <a:ext cx="2668249"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2"/>
          <p:cNvSpPr/>
          <p:nvPr/>
        </p:nvSpPr>
        <p:spPr>
          <a:xfrm>
            <a:off x="2668248" y="14909"/>
            <a:ext cx="6475751" cy="3305412"/>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5" name="Picture 4">
            <a:extLst>
              <a:ext uri="{FF2B5EF4-FFF2-40B4-BE49-F238E27FC236}">
                <a16:creationId xmlns:a16="http://schemas.microsoft.com/office/drawing/2014/main" id="{4E390CF3-4F52-6EDD-E57F-2F6225D9DF67}"/>
              </a:ext>
            </a:extLst>
          </p:cNvPr>
          <p:cNvPicPr>
            <a:picLocks noChangeAspect="1"/>
          </p:cNvPicPr>
          <p:nvPr/>
        </p:nvPicPr>
        <p:blipFill rotWithShape="1">
          <a:blip r:embed="rId3"/>
          <a:srcRect l="-1" r="5835"/>
          <a:stretch/>
        </p:blipFill>
        <p:spPr>
          <a:xfrm>
            <a:off x="-1" y="0"/>
            <a:ext cx="9144001" cy="5143500"/>
          </a:xfrm>
          <a:prstGeom prst="rect">
            <a:avLst/>
          </a:prstGeom>
        </p:spPr>
      </p:pic>
      <p:sp>
        <p:nvSpPr>
          <p:cNvPr id="204" name="Google Shape;204;p43"/>
          <p:cNvSpPr/>
          <p:nvPr/>
        </p:nvSpPr>
        <p:spPr>
          <a:xfrm>
            <a:off x="2728210" y="-100"/>
            <a:ext cx="6430699"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4;p43">
            <a:extLst>
              <a:ext uri="{FF2B5EF4-FFF2-40B4-BE49-F238E27FC236}">
                <a16:creationId xmlns:a16="http://schemas.microsoft.com/office/drawing/2014/main" id="{64593AB4-9940-EB92-306F-3B20E5A43D8C}"/>
              </a:ext>
            </a:extLst>
          </p:cNvPr>
          <p:cNvSpPr/>
          <p:nvPr/>
        </p:nvSpPr>
        <p:spPr>
          <a:xfrm>
            <a:off x="0" y="0"/>
            <a:ext cx="48718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1810492"/>
            <a:ext cx="8520600" cy="1522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CS101</a:t>
            </a:r>
            <a:br>
              <a:rPr lang="en" sz="4800" dirty="0"/>
            </a:br>
            <a:r>
              <a:rPr lang="en" sz="4800" dirty="0"/>
              <a:t>Introduction to </a:t>
            </a:r>
            <a:br>
              <a:rPr lang="en" sz="4800" dirty="0"/>
            </a:br>
            <a:r>
              <a:rPr lang="en" sz="4800" dirty="0"/>
              <a:t>Computer Science</a:t>
            </a:r>
            <a:endParaRPr sz="4800"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3" name="Picture 2">
            <a:extLst>
              <a:ext uri="{FF2B5EF4-FFF2-40B4-BE49-F238E27FC236}">
                <a16:creationId xmlns:a16="http://schemas.microsoft.com/office/drawing/2014/main" id="{1C74E00B-86C4-5C68-99F3-55271AF78E70}"/>
              </a:ext>
            </a:extLst>
          </p:cNvPr>
          <p:cNvPicPr>
            <a:picLocks noChangeAspect="1"/>
          </p:cNvPicPr>
          <p:nvPr/>
        </p:nvPicPr>
        <p:blipFill rotWithShape="1">
          <a:blip r:embed="rId3"/>
          <a:srcRect l="-1" r="5835"/>
          <a:stretch/>
        </p:blipFill>
        <p:spPr>
          <a:xfrm>
            <a:off x="-1" y="0"/>
            <a:ext cx="9144001" cy="5143500"/>
          </a:xfrm>
          <a:prstGeom prst="rect">
            <a:avLst/>
          </a:prstGeom>
        </p:spPr>
      </p:pic>
      <p:sp>
        <p:nvSpPr>
          <p:cNvPr id="211" name="Google Shape;211;p44"/>
          <p:cNvSpPr/>
          <p:nvPr/>
        </p:nvSpPr>
        <p:spPr>
          <a:xfrm>
            <a:off x="502170" y="-100"/>
            <a:ext cx="8656652"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4" name="Picture 3">
            <a:extLst>
              <a:ext uri="{FF2B5EF4-FFF2-40B4-BE49-F238E27FC236}">
                <a16:creationId xmlns:a16="http://schemas.microsoft.com/office/drawing/2014/main" id="{1CDD83D8-50F0-4A75-5C47-2120D9D6DE35}"/>
              </a:ext>
            </a:extLst>
          </p:cNvPr>
          <p:cNvPicPr>
            <a:picLocks noChangeAspect="1"/>
          </p:cNvPicPr>
          <p:nvPr/>
        </p:nvPicPr>
        <p:blipFill rotWithShape="1">
          <a:blip r:embed="rId3"/>
          <a:srcRect l="-1" r="5835"/>
          <a:stretch/>
        </p:blipFill>
        <p:spPr>
          <a:xfrm>
            <a:off x="-1" y="0"/>
            <a:ext cx="9144001"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graphical user interface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GUI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5" name="Picture 4">
            <a:extLst>
              <a:ext uri="{FF2B5EF4-FFF2-40B4-BE49-F238E27FC236}">
                <a16:creationId xmlns:a16="http://schemas.microsoft.com/office/drawing/2014/main" id="{91C08E3E-2512-B68C-3BE0-9F0BE654DA1B}"/>
              </a:ext>
            </a:extLst>
          </p:cNvPr>
          <p:cNvPicPr>
            <a:picLocks noChangeAspect="1"/>
          </p:cNvPicPr>
          <p:nvPr/>
        </p:nvPicPr>
        <p:blipFill rotWithShape="1">
          <a:blip r:embed="rId3"/>
          <a:srcRect r="4497"/>
          <a:stretch/>
        </p:blipFill>
        <p:spPr>
          <a:xfrm>
            <a:off x="-1" y="14990"/>
            <a:ext cx="9144001" cy="5143500"/>
          </a:xfrm>
          <a:prstGeom prst="rect">
            <a:avLst/>
          </a:prstGeom>
        </p:spPr>
      </p:pic>
      <p:sp>
        <p:nvSpPr>
          <p:cNvPr id="232" name="Google Shape;232;p48"/>
          <p:cNvSpPr/>
          <p:nvPr/>
        </p:nvSpPr>
        <p:spPr>
          <a:xfrm>
            <a:off x="0" y="0"/>
            <a:ext cx="2158584"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8"/>
          <p:cNvSpPr/>
          <p:nvPr/>
        </p:nvSpPr>
        <p:spPr>
          <a:xfrm>
            <a:off x="2158584" y="14908"/>
            <a:ext cx="6985416" cy="3387859"/>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interface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 name="Picture 1">
            <a:extLst>
              <a:ext uri="{FF2B5EF4-FFF2-40B4-BE49-F238E27FC236}">
                <a16:creationId xmlns:a16="http://schemas.microsoft.com/office/drawing/2014/main" id="{964F2DBC-8850-90F4-4FA3-C4D742381518}"/>
              </a:ext>
            </a:extLst>
          </p:cNvPr>
          <p:cNvPicPr>
            <a:picLocks noChangeAspect="1"/>
          </p:cNvPicPr>
          <p:nvPr/>
        </p:nvPicPr>
        <p:blipFill rotWithShape="1">
          <a:blip r:embed="rId3"/>
          <a:srcRect r="5555"/>
          <a:stretch/>
        </p:blipFill>
        <p:spPr>
          <a:xfrm>
            <a:off x="0" y="0"/>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2"/>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Consolas"/>
                <a:ea typeface="Consolas"/>
                <a:cs typeface="Consolas"/>
                <a:sym typeface="Consolas"/>
              </a:rPr>
              <a:t>code hello.c</a:t>
            </a:r>
            <a:endParaRPr dirty="0">
              <a:solidFill>
                <a:srgbClr val="FFFFFF"/>
              </a:solidFill>
              <a:latin typeface="Consolas"/>
              <a:ea typeface="Consolas"/>
              <a:cs typeface="Consolas"/>
              <a:sym typeface="Consolas"/>
            </a:endParaRPr>
          </a:p>
          <a:p>
            <a:pPr marL="0" lvl="0" indent="0" algn="l" rtl="0">
              <a:spcBef>
                <a:spcPts val="1600"/>
              </a:spcBef>
              <a:spcAft>
                <a:spcPts val="0"/>
              </a:spcAft>
              <a:buNone/>
            </a:pPr>
            <a:r>
              <a:rPr lang="en" dirty="0">
                <a:solidFill>
                  <a:srgbClr val="FFFFFF"/>
                </a:solidFill>
                <a:latin typeface="Consolas"/>
                <a:ea typeface="Consolas"/>
                <a:cs typeface="Consolas"/>
                <a:sym typeface="Consolas"/>
              </a:rPr>
              <a:t>gcc hello.c -o hello</a:t>
            </a:r>
            <a:endParaRPr dirty="0">
              <a:solidFill>
                <a:srgbClr val="FFFFFF"/>
              </a:solidFill>
              <a:latin typeface="Consolas"/>
              <a:ea typeface="Consolas"/>
              <a:cs typeface="Consolas"/>
              <a:sym typeface="Consolas"/>
            </a:endParaRPr>
          </a:p>
          <a:p>
            <a:pPr marL="0" lvl="0" indent="0" algn="l" rtl="0">
              <a:spcBef>
                <a:spcPts val="1600"/>
              </a:spcBef>
              <a:spcAft>
                <a:spcPts val="1600"/>
              </a:spcAft>
              <a:buNone/>
            </a:pPr>
            <a:r>
              <a:rPr lang="en" dirty="0">
                <a:solidFill>
                  <a:srgbClr val="FFFFFF"/>
                </a:solidFill>
                <a:latin typeface="Consolas"/>
                <a:ea typeface="Consolas"/>
                <a:cs typeface="Consolas"/>
                <a:sym typeface="Consolas"/>
              </a:rPr>
              <a:t>./hello</a:t>
            </a:r>
            <a:endParaRPr dirty="0">
              <a:solidFill>
                <a:srgbClr val="FFFF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1810492"/>
            <a:ext cx="8520600" cy="1522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Lecture 4</a:t>
            </a:r>
            <a:endParaRPr sz="4800" dirty="0">
              <a:solidFill>
                <a:srgbClr val="FFFF00"/>
              </a:solidFill>
            </a:endParaRPr>
          </a:p>
        </p:txBody>
      </p:sp>
    </p:spTree>
    <p:extLst>
      <p:ext uri="{BB962C8B-B14F-4D97-AF65-F5344CB8AC3E}">
        <p14:creationId xmlns:p14="http://schemas.microsoft.com/office/powerpoint/2010/main" val="1264805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54"/>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55"/>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6"/>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77"/>
        <p:cNvGrpSpPr/>
        <p:nvPr/>
      </p:nvGrpSpPr>
      <p:grpSpPr>
        <a:xfrm>
          <a:off x="0" y="0"/>
          <a:ext cx="0" cy="0"/>
          <a:chOff x="0" y="0"/>
          <a:chExt cx="0" cy="0"/>
        </a:xfrm>
      </p:grpSpPr>
      <p:sp>
        <p:nvSpPr>
          <p:cNvPr id="278" name="Google Shape;278;p5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7"/>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printf("hello, world\n");</a:t>
            </a:r>
            <a:endParaRPr sz="1800">
              <a:latin typeface="Consolas"/>
              <a:ea typeface="Consolas"/>
              <a:cs typeface="Consolas"/>
              <a:sym typeface="Consolas"/>
            </a:endParaRPr>
          </a:p>
        </p:txBody>
      </p:sp>
      <p:pic>
        <p:nvPicPr>
          <p:cNvPr id="281" name="Google Shape;281;p57"/>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85"/>
        <p:cNvGrpSpPr/>
        <p:nvPr/>
      </p:nvGrpSpPr>
      <p:grpSpPr>
        <a:xfrm>
          <a:off x="0" y="0"/>
          <a:ext cx="0" cy="0"/>
          <a:chOff x="0" y="0"/>
          <a:chExt cx="0" cy="0"/>
        </a:xfrm>
      </p:grpSpPr>
      <p:sp>
        <p:nvSpPr>
          <p:cNvPr id="286" name="Google Shape;286;p5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8"/>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a:t>
            </a:r>
            <a:r>
              <a:rPr lang="en" sz="1800">
                <a:latin typeface="Consolas"/>
                <a:ea typeface="Consolas"/>
                <a:cs typeface="Consolas"/>
                <a:sym typeface="Consolas"/>
              </a:rPr>
              <a:t>f</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89" name="Google Shape;289;p58"/>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293"/>
        <p:cNvGrpSpPr/>
        <p:nvPr/>
      </p:nvGrpSpPr>
      <p:grpSpPr>
        <a:xfrm>
          <a:off x="0" y="0"/>
          <a:ext cx="0" cy="0"/>
          <a:chOff x="0" y="0"/>
          <a:chExt cx="0" cy="0"/>
        </a:xfrm>
      </p:grpSpPr>
      <p:sp>
        <p:nvSpPr>
          <p:cNvPr id="294" name="Google Shape;294;p5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9"/>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97" name="Google Shape;297;p59"/>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01"/>
        <p:cNvGrpSpPr/>
        <p:nvPr/>
      </p:nvGrpSpPr>
      <p:grpSpPr>
        <a:xfrm>
          <a:off x="0" y="0"/>
          <a:ext cx="0" cy="0"/>
          <a:chOff x="0" y="0"/>
          <a:chExt cx="0" cy="0"/>
        </a:xfrm>
      </p:grpSpPr>
      <p:sp>
        <p:nvSpPr>
          <p:cNvPr id="302" name="Google Shape;302;p6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0"/>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a:t>
            </a:r>
            <a:r>
              <a:rPr lang="en" sz="1800">
                <a:solidFill>
                  <a:srgbClr val="FFFFFF"/>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05" name="Google Shape;305;p60"/>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09"/>
        <p:cNvGrpSpPr/>
        <p:nvPr/>
      </p:nvGrpSpPr>
      <p:grpSpPr>
        <a:xfrm>
          <a:off x="0" y="0"/>
          <a:ext cx="0" cy="0"/>
          <a:chOff x="0" y="0"/>
          <a:chExt cx="0" cy="0"/>
        </a:xfrm>
      </p:grpSpPr>
      <p:sp>
        <p:nvSpPr>
          <p:cNvPr id="310" name="Google Shape;310;p6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1"/>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onsolas"/>
                <a:ea typeface="Consolas"/>
                <a:cs typeface="Consolas"/>
                <a:sym typeface="Consolas"/>
              </a:rPr>
              <a:t>printf(</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313" name="Google Shape;313;p61"/>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17"/>
        <p:cNvGrpSpPr/>
        <p:nvPr/>
      </p:nvGrpSpPr>
      <p:grpSpPr>
        <a:xfrm>
          <a:off x="0" y="0"/>
          <a:ext cx="0" cy="0"/>
          <a:chOff x="0" y="0"/>
          <a:chExt cx="0" cy="0"/>
        </a:xfrm>
      </p:grpSpPr>
      <p:sp>
        <p:nvSpPr>
          <p:cNvPr id="318" name="Google Shape;318;p6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2"/>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printf("hello, world\n")</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21" name="Google Shape;321;p62"/>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325"/>
        <p:cNvGrpSpPr/>
        <p:nvPr/>
      </p:nvGrpSpPr>
      <p:grpSpPr>
        <a:xfrm>
          <a:off x="0" y="0"/>
          <a:ext cx="0" cy="0"/>
          <a:chOff x="0" y="0"/>
          <a:chExt cx="0" cy="0"/>
        </a:xfrm>
      </p:grpSpPr>
      <p:sp>
        <p:nvSpPr>
          <p:cNvPr id="326" name="Google Shape;326;p6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3"/>
          <p:cNvSpPr txBox="1"/>
          <p:nvPr/>
        </p:nvSpPr>
        <p:spPr>
          <a:xfrm>
            <a:off x="4724100" y="1959300"/>
            <a:ext cx="33534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Consolas"/>
                <a:ea typeface="Consolas"/>
                <a:cs typeface="Consolas"/>
                <a:sym typeface="Consolas"/>
              </a:rPr>
              <a:t>printf("hello, world\n");</a:t>
            </a:r>
            <a:endParaRPr sz="1800">
              <a:solidFill>
                <a:srgbClr val="FFFFFF"/>
              </a:solidFill>
              <a:latin typeface="Consolas"/>
              <a:ea typeface="Consolas"/>
              <a:cs typeface="Consolas"/>
              <a:sym typeface="Consolas"/>
            </a:endParaRPr>
          </a:p>
        </p:txBody>
      </p:sp>
      <p:pic>
        <p:nvPicPr>
          <p:cNvPr id="329" name="Google Shape;329;p63"/>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8"/>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64"/>
          <p:cNvPicPr preferRelativeResize="0"/>
          <p:nvPr/>
        </p:nvPicPr>
        <p:blipFill>
          <a:blip r:embed="rId3">
            <a:alphaModFix/>
          </a:blip>
          <a:stretch>
            <a:fillRect/>
          </a:stretch>
        </p:blipFill>
        <p:spPr>
          <a:xfrm>
            <a:off x="4071938" y="2286000"/>
            <a:ext cx="1000125" cy="57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5"/>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341" name="Google Shape;341;p65"/>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348" name="Google Shape;348;p66"/>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349" name="Google Shape;349;p66"/>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7"/>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356" name="Google Shape;356;p67"/>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357" name="Google Shape;357;p67"/>
          <p:cNvPicPr preferRelativeResize="0"/>
          <p:nvPr/>
        </p:nvPicPr>
        <p:blipFill>
          <a:blip r:embed="rId3">
            <a:alphaModFix/>
          </a:blip>
          <a:stretch>
            <a:fillRect/>
          </a:stretch>
        </p:blipFill>
        <p:spPr>
          <a:xfrm>
            <a:off x="3813104" y="2060137"/>
            <a:ext cx="1517800" cy="1023225"/>
          </a:xfrm>
          <a:prstGeom prst="rect">
            <a:avLst/>
          </a:prstGeom>
          <a:noFill/>
          <a:ln>
            <a:noFill/>
          </a:ln>
        </p:spPr>
      </p:pic>
      <p:pic>
        <p:nvPicPr>
          <p:cNvPr id="358" name="Google Shape;358;p67"/>
          <p:cNvPicPr preferRelativeResize="0"/>
          <p:nvPr/>
        </p:nvPicPr>
        <p:blipFill>
          <a:blip r:embed="rId4">
            <a:alphaModFix/>
          </a:blip>
          <a:stretch>
            <a:fillRect/>
          </a:stretch>
        </p:blipFill>
        <p:spPr>
          <a:xfrm>
            <a:off x="6921582" y="1626375"/>
            <a:ext cx="1870529" cy="1890750"/>
          </a:xfrm>
          <a:prstGeom prst="rect">
            <a:avLst/>
          </a:prstGeom>
          <a:noFill/>
          <a:ln>
            <a:noFill/>
          </a:ln>
        </p:spPr>
      </p:pic>
      <p:pic>
        <p:nvPicPr>
          <p:cNvPr id="359" name="Google Shape;359;p67"/>
          <p:cNvPicPr preferRelativeResize="0"/>
          <p:nvPr/>
        </p:nvPicPr>
        <p:blipFill>
          <a:blip r:embed="rId5">
            <a:alphaModFix/>
          </a:blip>
          <a:stretch>
            <a:fillRect/>
          </a:stretch>
        </p:blipFill>
        <p:spPr>
          <a:xfrm>
            <a:off x="1224925" y="2391626"/>
            <a:ext cx="1088050" cy="4184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escape sequences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Consolas"/>
                <a:ea typeface="Consolas"/>
                <a:cs typeface="Consolas"/>
                <a:sym typeface="Consolas"/>
              </a:rPr>
              <a:t>\n</a:t>
            </a:r>
            <a:endParaRPr dirty="0">
              <a:solidFill>
                <a:srgbClr val="FFFFFF"/>
              </a:solidFill>
              <a:latin typeface="Consolas"/>
              <a:ea typeface="Consolas"/>
              <a:cs typeface="Consolas"/>
              <a:sym typeface="Consolas"/>
            </a:endParaRPr>
          </a:p>
          <a:p>
            <a:pPr marL="0" lvl="0" indent="0" algn="l" rtl="0">
              <a:spcBef>
                <a:spcPts val="1600"/>
              </a:spcBef>
              <a:spcAft>
                <a:spcPts val="0"/>
              </a:spcAft>
              <a:buNone/>
            </a:pPr>
            <a:r>
              <a:rPr lang="en" dirty="0">
                <a:solidFill>
                  <a:srgbClr val="FFFFFF"/>
                </a:solidFill>
                <a:latin typeface="Consolas"/>
                <a:ea typeface="Consolas"/>
                <a:cs typeface="Consolas"/>
                <a:sym typeface="Consolas"/>
              </a:rPr>
              <a:t>\t</a:t>
            </a:r>
          </a:p>
          <a:p>
            <a:pPr marL="0" lvl="0" indent="0" algn="l" rtl="0">
              <a:spcBef>
                <a:spcPts val="1600"/>
              </a:spcBef>
              <a:spcAft>
                <a:spcPts val="0"/>
              </a:spcAft>
              <a:buNone/>
            </a:pPr>
            <a:r>
              <a:rPr lang="en" dirty="0">
                <a:solidFill>
                  <a:srgbClr val="FFFFFF"/>
                </a:solidFill>
                <a:latin typeface="Consolas"/>
                <a:ea typeface="Consolas"/>
                <a:cs typeface="Consolas"/>
                <a:sym typeface="Consolas"/>
              </a:rPr>
              <a:t>\r</a:t>
            </a:r>
            <a:endParaRPr dirty="0">
              <a:solidFill>
                <a:srgbClr val="FFFFFF"/>
              </a:solidFill>
              <a:latin typeface="Consolas"/>
              <a:ea typeface="Consolas"/>
              <a:cs typeface="Consolas"/>
              <a:sym typeface="Consolas"/>
            </a:endParaRPr>
          </a:p>
          <a:p>
            <a:pPr marL="0" lvl="0" indent="0" algn="l" rtl="0">
              <a:spcBef>
                <a:spcPts val="1600"/>
              </a:spcBef>
              <a:spcAft>
                <a:spcPts val="0"/>
              </a:spcAft>
              <a:buNone/>
            </a:pPr>
            <a:r>
              <a:rPr lang="en" dirty="0">
                <a:solidFill>
                  <a:srgbClr val="FFFFFF"/>
                </a:solidFill>
                <a:latin typeface="Consolas"/>
                <a:ea typeface="Consolas"/>
                <a:cs typeface="Consolas"/>
                <a:sym typeface="Consolas"/>
              </a:rPr>
              <a:t>\"</a:t>
            </a:r>
            <a:endParaRPr dirty="0">
              <a:solidFill>
                <a:srgbClr val="FFFFFF"/>
              </a:solidFill>
              <a:latin typeface="Consolas"/>
              <a:ea typeface="Consolas"/>
              <a:cs typeface="Consolas"/>
              <a:sym typeface="Consolas"/>
            </a:endParaRPr>
          </a:p>
          <a:p>
            <a:pPr marL="0" lvl="0" indent="0" algn="l" rtl="0">
              <a:spcBef>
                <a:spcPts val="1600"/>
              </a:spcBef>
              <a:spcAft>
                <a:spcPts val="0"/>
              </a:spcAft>
              <a:buNone/>
            </a:pPr>
            <a:r>
              <a:rPr lang="en" dirty="0">
                <a:solidFill>
                  <a:srgbClr val="FFFFFF"/>
                </a:solidFill>
                <a:latin typeface="Consolas"/>
                <a:ea typeface="Consolas"/>
                <a:cs typeface="Consolas"/>
                <a:sym typeface="Consolas"/>
              </a:rPr>
              <a:t>\'</a:t>
            </a:r>
            <a:endParaRPr dirty="0">
              <a:solidFill>
                <a:srgbClr val="FFFFFF"/>
              </a:solidFill>
              <a:latin typeface="Consolas"/>
              <a:ea typeface="Consolas"/>
              <a:cs typeface="Consolas"/>
              <a:sym typeface="Consolas"/>
            </a:endParaRPr>
          </a:p>
          <a:p>
            <a:pPr marL="0" lvl="0" indent="0" algn="l" rtl="0">
              <a:spcBef>
                <a:spcPts val="1600"/>
              </a:spcBef>
              <a:spcAft>
                <a:spcPts val="0"/>
              </a:spcAft>
              <a:buNone/>
            </a:pPr>
            <a:r>
              <a:rPr lang="en" dirty="0">
                <a:solidFill>
                  <a:srgbClr val="FFFFFF"/>
                </a:solidFill>
                <a:latin typeface="Consolas"/>
                <a:ea typeface="Consolas"/>
                <a:cs typeface="Consolas"/>
                <a:sym typeface="Consolas"/>
              </a:rPr>
              <a:t>\\</a:t>
            </a:r>
            <a:endParaRPr dirty="0">
              <a:solidFill>
                <a:srgbClr val="FFFFFF"/>
              </a:solidFill>
              <a:latin typeface="Consolas"/>
              <a:ea typeface="Consolas"/>
              <a:cs typeface="Consolas"/>
              <a:sym typeface="Consolas"/>
            </a:endParaRPr>
          </a:p>
          <a:p>
            <a:pPr marL="0" lvl="0" indent="0" algn="l" rtl="0">
              <a:spcBef>
                <a:spcPts val="1600"/>
              </a:spcBef>
              <a:spcAft>
                <a:spcPts val="1600"/>
              </a:spcAft>
              <a:buNone/>
            </a:pPr>
            <a:r>
              <a:rPr lang="en" dirty="0">
                <a:solidFill>
                  <a:srgbClr val="FFFFFF"/>
                </a:solidFill>
                <a:latin typeface="Consolas"/>
                <a:ea typeface="Consolas"/>
                <a:cs typeface="Consolas"/>
                <a:sym typeface="Consolas"/>
              </a:rPr>
              <a:t>…</a:t>
            </a:r>
            <a:endParaRPr dirty="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header files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libraries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stdio.h</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Manual Pages</a:t>
            </a:r>
            <a:endParaRPr/>
          </a:p>
        </p:txBody>
      </p:sp>
      <p:sp>
        <p:nvSpPr>
          <p:cNvPr id="390" name="Google Shape;390;p7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manual.cs50.io</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9"/>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manual.cs50.io/#stdio.h</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manual.cs50.io/3/printf</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cs50.h</a:t>
            </a:r>
            <a:endParaRPr>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manual.cs50.io/#cs50.h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get_string</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80"/>
          <p:cNvPicPr preferRelativeResize="0"/>
          <p:nvPr/>
        </p:nvPicPr>
        <p:blipFill>
          <a:blip r:embed="rId3">
            <a:alphaModFix/>
          </a:blip>
          <a:stretch>
            <a:fillRect/>
          </a:stretch>
        </p:blipFill>
        <p:spPr>
          <a:xfrm>
            <a:off x="2743200" y="1464013"/>
            <a:ext cx="3657600" cy="221546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8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1"/>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432" name="Google Shape;432;p81"/>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8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439" name="Google Shape;439;p82"/>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440" name="Google Shape;440;p82"/>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8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3"/>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  </a:t>
            </a:r>
            <a:endParaRPr sz="3600">
              <a:solidFill>
                <a:srgbClr val="FFFFFF"/>
              </a:solidFill>
            </a:endParaRPr>
          </a:p>
        </p:txBody>
      </p:sp>
      <p:sp>
        <p:nvSpPr>
          <p:cNvPr id="447" name="Google Shape;447;p83"/>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endParaRPr sz="3600">
              <a:solidFill>
                <a:srgbClr val="FFFFFF"/>
              </a:solidFill>
            </a:endParaRPr>
          </a:p>
        </p:txBody>
      </p:sp>
      <p:pic>
        <p:nvPicPr>
          <p:cNvPr id="448" name="Google Shape;448;p83"/>
          <p:cNvPicPr preferRelativeResize="0"/>
          <p:nvPr/>
        </p:nvPicPr>
        <p:blipFill>
          <a:blip r:embed="rId3">
            <a:alphaModFix/>
          </a:blip>
          <a:stretch>
            <a:fillRect/>
          </a:stretch>
        </p:blipFill>
        <p:spPr>
          <a:xfrm>
            <a:off x="1030830" y="2390731"/>
            <a:ext cx="1402900" cy="400829"/>
          </a:xfrm>
          <a:prstGeom prst="rect">
            <a:avLst/>
          </a:prstGeom>
          <a:noFill/>
          <a:ln>
            <a:noFill/>
          </a:ln>
        </p:spPr>
      </p:pic>
      <p:pic>
        <p:nvPicPr>
          <p:cNvPr id="449" name="Google Shape;449;p83"/>
          <p:cNvPicPr preferRelativeResize="0"/>
          <p:nvPr/>
        </p:nvPicPr>
        <p:blipFill>
          <a:blip r:embed="rId4">
            <a:alphaModFix/>
          </a:blip>
          <a:stretch>
            <a:fillRect/>
          </a:stretch>
        </p:blipFill>
        <p:spPr>
          <a:xfrm>
            <a:off x="3474700" y="2156731"/>
            <a:ext cx="2194610" cy="927300"/>
          </a:xfrm>
          <a:prstGeom prst="rect">
            <a:avLst/>
          </a:prstGeom>
          <a:noFill/>
          <a:ln>
            <a:noFill/>
          </a:ln>
        </p:spPr>
      </p:pic>
      <p:pic>
        <p:nvPicPr>
          <p:cNvPr id="450" name="Google Shape;450;p83"/>
          <p:cNvPicPr preferRelativeResize="0"/>
          <p:nvPr/>
        </p:nvPicPr>
        <p:blipFill>
          <a:blip r:embed="rId5">
            <a:alphaModFix/>
          </a:blip>
          <a:stretch>
            <a:fillRect/>
          </a:stretch>
        </p:blipFill>
        <p:spPr>
          <a:xfrm>
            <a:off x="6747541" y="2390725"/>
            <a:ext cx="757116" cy="40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0"/>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54"/>
        <p:cNvGrpSpPr/>
        <p:nvPr/>
      </p:nvGrpSpPr>
      <p:grpSpPr>
        <a:xfrm>
          <a:off x="0" y="0"/>
          <a:ext cx="0" cy="0"/>
          <a:chOff x="0" y="0"/>
          <a:chExt cx="0" cy="0"/>
        </a:xfrm>
      </p:grpSpPr>
      <p:sp>
        <p:nvSpPr>
          <p:cNvPr id="455" name="Google Shape;455;p8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4"/>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nsolas"/>
              <a:ea typeface="Consolas"/>
              <a:cs typeface="Consolas"/>
              <a:sym typeface="Consolas"/>
            </a:endParaRPr>
          </a:p>
        </p:txBody>
      </p:sp>
      <p:pic>
        <p:nvPicPr>
          <p:cNvPr id="458" name="Google Shape;458;p84"/>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62"/>
        <p:cNvGrpSpPr/>
        <p:nvPr/>
      </p:nvGrpSpPr>
      <p:grpSpPr>
        <a:xfrm>
          <a:off x="0" y="0"/>
          <a:ext cx="0" cy="0"/>
          <a:chOff x="0" y="0"/>
          <a:chExt cx="0" cy="0"/>
        </a:xfrm>
      </p:grpSpPr>
      <p:sp>
        <p:nvSpPr>
          <p:cNvPr id="463" name="Google Shape;463;p8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5"/>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                    </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66" name="Google Shape;466;p85"/>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70"/>
        <p:cNvGrpSpPr/>
        <p:nvPr/>
      </p:nvGrpSpPr>
      <p:grpSpPr>
        <a:xfrm>
          <a:off x="0" y="0"/>
          <a:ext cx="0" cy="0"/>
          <a:chOff x="0" y="0"/>
          <a:chExt cx="0" cy="0"/>
        </a:xfrm>
      </p:grpSpPr>
      <p:sp>
        <p:nvSpPr>
          <p:cNvPr id="471" name="Google Shape;471;p8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6"/>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a:t>
            </a:r>
            <a:r>
              <a:rPr lang="en">
                <a:solidFill>
                  <a:srgbClr val="FFFFFF"/>
                </a:solidFill>
                <a:latin typeface="Consolas"/>
                <a:ea typeface="Consolas"/>
                <a:cs typeface="Consolas"/>
                <a:sym typeface="Consolas"/>
              </a:rPr>
              <a:t>What's your name? </a:t>
            </a:r>
            <a:r>
              <a:rPr lang="en">
                <a:latin typeface="Consolas"/>
                <a:ea typeface="Consolas"/>
                <a:cs typeface="Consolas"/>
                <a:sym typeface="Consolas"/>
              </a:rPr>
              <a:t>"</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74" name="Google Shape;474;p86"/>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78"/>
        <p:cNvGrpSpPr/>
        <p:nvPr/>
      </p:nvGrpSpPr>
      <p:grpSpPr>
        <a:xfrm>
          <a:off x="0" y="0"/>
          <a:ext cx="0" cy="0"/>
          <a:chOff x="0" y="0"/>
          <a:chExt cx="0" cy="0"/>
        </a:xfrm>
      </p:grpSpPr>
      <p:sp>
        <p:nvSpPr>
          <p:cNvPr id="479" name="Google Shape;479;p8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7"/>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82" name="Google Shape;482;p87"/>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86"/>
        <p:cNvGrpSpPr/>
        <p:nvPr/>
      </p:nvGrpSpPr>
      <p:grpSpPr>
        <a:xfrm>
          <a:off x="0" y="0"/>
          <a:ext cx="0" cy="0"/>
          <a:chOff x="0" y="0"/>
          <a:chExt cx="0" cy="0"/>
        </a:xfrm>
      </p:grpSpPr>
      <p:sp>
        <p:nvSpPr>
          <p:cNvPr id="487" name="Google Shape;487;p8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8"/>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string </a:t>
            </a:r>
            <a:r>
              <a:rPr lang="en">
                <a:solidFill>
                  <a:srgbClr val="FFFFFF"/>
                </a:solidFill>
                <a:latin typeface="Consolas"/>
                <a:ea typeface="Consolas"/>
                <a:cs typeface="Consolas"/>
                <a:sym typeface="Consolas"/>
              </a:rPr>
              <a:t>answer = 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0" name="Google Shape;490;p88"/>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494"/>
        <p:cNvGrpSpPr/>
        <p:nvPr/>
      </p:nvGrpSpPr>
      <p:grpSpPr>
        <a:xfrm>
          <a:off x="0" y="0"/>
          <a:ext cx="0" cy="0"/>
          <a:chOff x="0" y="0"/>
          <a:chExt cx="0" cy="0"/>
        </a:xfrm>
      </p:grpSpPr>
      <p:sp>
        <p:nvSpPr>
          <p:cNvPr id="495" name="Google Shape;495;p8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9"/>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answer = get_string("What's your name? ")</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8" name="Google Shape;498;p89"/>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02"/>
        <p:cNvGrpSpPr/>
        <p:nvPr/>
      </p:nvGrpSpPr>
      <p:grpSpPr>
        <a:xfrm>
          <a:off x="0" y="0"/>
          <a:ext cx="0" cy="0"/>
          <a:chOff x="0" y="0"/>
          <a:chExt cx="0" cy="0"/>
        </a:xfrm>
      </p:grpSpPr>
      <p:sp>
        <p:nvSpPr>
          <p:cNvPr id="503" name="Google Shape;503;p9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0"/>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answer = get_string("What's your name? ");</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06" name="Google Shape;506;p90"/>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10"/>
        <p:cNvGrpSpPr/>
        <p:nvPr/>
      </p:nvGrpSpPr>
      <p:grpSpPr>
        <a:xfrm>
          <a:off x="0" y="0"/>
          <a:ext cx="0" cy="0"/>
          <a:chOff x="0" y="0"/>
          <a:chExt cx="0" cy="0"/>
        </a:xfrm>
      </p:grpSpPr>
      <p:sp>
        <p:nvSpPr>
          <p:cNvPr id="511" name="Google Shape;511;p9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1"/>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14" name="Google Shape;514;p91"/>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18"/>
        <p:cNvGrpSpPr/>
        <p:nvPr/>
      </p:nvGrpSpPr>
      <p:grpSpPr>
        <a:xfrm>
          <a:off x="0" y="0"/>
          <a:ext cx="0" cy="0"/>
          <a:chOff x="0" y="0"/>
          <a:chExt cx="0" cy="0"/>
        </a:xfrm>
      </p:grpSpPr>
      <p:sp>
        <p:nvSpPr>
          <p:cNvPr id="519" name="Google Shape;519;p9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2"/>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"hello, %s\n",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22" name="Google Shape;522;p92"/>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26"/>
        <p:cNvGrpSpPr/>
        <p:nvPr/>
      </p:nvGrpSpPr>
      <p:grpSpPr>
        <a:xfrm>
          <a:off x="0" y="0"/>
          <a:ext cx="0" cy="0"/>
          <a:chOff x="0" y="0"/>
          <a:chExt cx="0" cy="0"/>
        </a:xfrm>
      </p:grpSpPr>
      <p:sp>
        <p:nvSpPr>
          <p:cNvPr id="527" name="Google Shape;527;p9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3"/>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a:t>
            </a:r>
            <a:r>
              <a:rPr lang="en">
                <a:solidFill>
                  <a:srgbClr val="FFFFFF"/>
                </a:solidFill>
                <a:latin typeface="Consolas"/>
                <a:ea typeface="Consolas"/>
                <a:cs typeface="Consolas"/>
                <a:sym typeface="Consolas"/>
              </a:rPr>
              <a:t>hello, %s</a:t>
            </a:r>
            <a:r>
              <a:rPr lang="en">
                <a:latin typeface="Consolas"/>
                <a:ea typeface="Consolas"/>
                <a:cs typeface="Consolas"/>
                <a:sym typeface="Consolas"/>
              </a:rPr>
              <a:t>\n",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0" name="Google Shape;530;p93"/>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source code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34"/>
        <p:cNvGrpSpPr/>
        <p:nvPr/>
      </p:nvGrpSpPr>
      <p:grpSpPr>
        <a:xfrm>
          <a:off x="0" y="0"/>
          <a:ext cx="0" cy="0"/>
          <a:chOff x="0" y="0"/>
          <a:chExt cx="0" cy="0"/>
        </a:xfrm>
      </p:grpSpPr>
      <p:sp>
        <p:nvSpPr>
          <p:cNvPr id="535" name="Google Shape;535;p9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4"/>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a:t>
            </a:r>
            <a:r>
              <a:rPr lang="en">
                <a:latin typeface="Consolas"/>
                <a:ea typeface="Consolas"/>
                <a:cs typeface="Consolas"/>
                <a:sym typeface="Consolas"/>
              </a:rPr>
              <a:t>\n</a:t>
            </a:r>
            <a:r>
              <a:rPr lang="en">
                <a:solidFill>
                  <a:srgbClr val="FFFFFF"/>
                </a:solidFill>
                <a:latin typeface="Consolas"/>
                <a:ea typeface="Consolas"/>
                <a:cs typeface="Consolas"/>
                <a:sym typeface="Consolas"/>
              </a:rPr>
              <a:t>"</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8" name="Google Shape;538;p94"/>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42"/>
        <p:cNvGrpSpPr/>
        <p:nvPr/>
      </p:nvGrpSpPr>
      <p:grpSpPr>
        <a:xfrm>
          <a:off x="0" y="0"/>
          <a:ext cx="0" cy="0"/>
          <a:chOff x="0" y="0"/>
          <a:chExt cx="0" cy="0"/>
        </a:xfrm>
      </p:grpSpPr>
      <p:sp>
        <p:nvSpPr>
          <p:cNvPr id="543" name="Google Shape;543;p9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5"/>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%s\n"</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46" name="Google Shape;546;p95"/>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550"/>
        <p:cNvGrpSpPr/>
        <p:nvPr/>
      </p:nvGrpSpPr>
      <p:grpSpPr>
        <a:xfrm>
          <a:off x="0" y="0"/>
          <a:ext cx="0" cy="0"/>
          <a:chOff x="0" y="0"/>
          <a:chExt cx="0" cy="0"/>
        </a:xfrm>
      </p:grpSpPr>
      <p:sp>
        <p:nvSpPr>
          <p:cNvPr id="551" name="Google Shape;551;p9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6"/>
          <p:cNvSpPr txBox="1"/>
          <p:nvPr/>
        </p:nvSpPr>
        <p:spPr>
          <a:xfrm>
            <a:off x="3831750" y="1524300"/>
            <a:ext cx="5138100" cy="209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printf("hello, %s\n", answer);</a:t>
            </a:r>
            <a:endParaRPr>
              <a:solidFill>
                <a:srgbClr val="FFFFFF"/>
              </a:solidFill>
              <a:latin typeface="Consolas"/>
              <a:ea typeface="Consolas"/>
              <a:cs typeface="Consolas"/>
              <a:sym typeface="Consolas"/>
            </a:endParaRPr>
          </a:p>
        </p:txBody>
      </p:sp>
      <p:pic>
        <p:nvPicPr>
          <p:cNvPr id="554" name="Google Shape;554;p96"/>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ls</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ls</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string</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int</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get_int</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format codes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000000"/>
                </a:solidFill>
                <a:highlight>
                  <a:schemeClr val="dk1"/>
                </a:highlight>
                <a:latin typeface="Consolas"/>
                <a:ea typeface="Consolas"/>
                <a:cs typeface="Consolas"/>
                <a:sym typeface="Consolas"/>
              </a:rPr>
              <a:t>%s</a:t>
            </a:r>
            <a:endParaRPr>
              <a:solidFill>
                <a:srgbClr val="000000"/>
              </a:solidFill>
              <a:highlight>
                <a:schemeClr val="dk1"/>
              </a:highlight>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%i</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23"/>
        <p:cNvGrpSpPr/>
        <p:nvPr/>
      </p:nvGrpSpPr>
      <p:grpSpPr>
        <a:xfrm>
          <a:off x="0" y="0"/>
          <a:ext cx="0" cy="0"/>
          <a:chOff x="0" y="0"/>
          <a:chExt cx="0" cy="0"/>
        </a:xfrm>
      </p:grpSpPr>
      <p:sp>
        <p:nvSpPr>
          <p:cNvPr id="624" name="Google Shape;624;p11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0"/>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27" name="Google Shape;627;p110"/>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31"/>
        <p:cNvGrpSpPr/>
        <p:nvPr/>
      </p:nvGrpSpPr>
      <p:grpSpPr>
        <a:xfrm>
          <a:off x="0" y="0"/>
          <a:ext cx="0" cy="0"/>
          <a:chOff x="0" y="0"/>
          <a:chExt cx="0" cy="0"/>
        </a:xfrm>
      </p:grpSpPr>
      <p:sp>
        <p:nvSpPr>
          <p:cNvPr id="632" name="Google Shape;632;p11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1"/>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35" name="Google Shape;635;p111"/>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39"/>
        <p:cNvGrpSpPr/>
        <p:nvPr/>
      </p:nvGrpSpPr>
      <p:grpSpPr>
        <a:xfrm>
          <a:off x="0" y="0"/>
          <a:ext cx="0" cy="0"/>
          <a:chOff x="0" y="0"/>
          <a:chExt cx="0" cy="0"/>
        </a:xfrm>
      </p:grpSpPr>
      <p:sp>
        <p:nvSpPr>
          <p:cNvPr id="640" name="Google Shape;640;p11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2"/>
          <p:cNvSpPr txBox="1"/>
          <p:nvPr/>
        </p:nvSpPr>
        <p:spPr>
          <a:xfrm>
            <a:off x="4477650" y="1692300"/>
            <a:ext cx="43767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43" name="Google Shape;643;p112"/>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47"/>
        <p:cNvGrpSpPr/>
        <p:nvPr/>
      </p:nvGrpSpPr>
      <p:grpSpPr>
        <a:xfrm>
          <a:off x="0" y="0"/>
          <a:ext cx="0" cy="0"/>
          <a:chOff x="0" y="0"/>
          <a:chExt cx="0" cy="0"/>
        </a:xfrm>
      </p:grpSpPr>
      <p:sp>
        <p:nvSpPr>
          <p:cNvPr id="648" name="Google Shape;648;p11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3"/>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51" name="Google Shape;651;p113"/>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code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55"/>
        <p:cNvGrpSpPr/>
        <p:nvPr/>
      </p:nvGrpSpPr>
      <p:grpSpPr>
        <a:xfrm>
          <a:off x="0" y="0"/>
          <a:ext cx="0" cy="0"/>
          <a:chOff x="0" y="0"/>
          <a:chExt cx="0" cy="0"/>
        </a:xfrm>
      </p:grpSpPr>
      <p:sp>
        <p:nvSpPr>
          <p:cNvPr id="656" name="Google Shape;656;p11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4"/>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59" name="Google Shape;659;p114"/>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63"/>
        <p:cNvGrpSpPr/>
        <p:nvPr/>
      </p:nvGrpSpPr>
      <p:grpSpPr>
        <a:xfrm>
          <a:off x="0" y="0"/>
          <a:ext cx="0" cy="0"/>
          <a:chOff x="0" y="0"/>
          <a:chExt cx="0" cy="0"/>
        </a:xfrm>
      </p:grpSpPr>
      <p:sp>
        <p:nvSpPr>
          <p:cNvPr id="664" name="Google Shape;664;p11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5"/>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not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67" name="Google Shape;667;p115"/>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71"/>
        <p:cNvGrpSpPr/>
        <p:nvPr/>
      </p:nvGrpSpPr>
      <p:grpSpPr>
        <a:xfrm>
          <a:off x="0" y="0"/>
          <a:ext cx="0" cy="0"/>
          <a:chOff x="0" y="0"/>
          <a:chExt cx="0" cy="0"/>
        </a:xfrm>
      </p:grpSpPr>
      <p:sp>
        <p:nvSpPr>
          <p:cNvPr id="672" name="Google Shape;672;p11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6"/>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 if (x &gt; y)</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else if (x == y)</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75" name="Google Shape;675;p116"/>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79"/>
        <p:cNvGrpSpPr/>
        <p:nvPr/>
      </p:nvGrpSpPr>
      <p:grpSpPr>
        <a:xfrm>
          <a:off x="0" y="0"/>
          <a:ext cx="0" cy="0"/>
          <a:chOff x="0" y="0"/>
          <a:chExt cx="0" cy="0"/>
        </a:xfrm>
      </p:grpSpPr>
      <p:sp>
        <p:nvSpPr>
          <p:cNvPr id="680" name="Google Shape;680;p11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7"/>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83" name="Google Shape;683;p117"/>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87"/>
        <p:cNvGrpSpPr/>
        <p:nvPr/>
      </p:nvGrpSpPr>
      <p:grpSpPr>
        <a:xfrm>
          <a:off x="0" y="0"/>
          <a:ext cx="0" cy="0"/>
          <a:chOff x="0" y="0"/>
          <a:chExt cx="0" cy="0"/>
        </a:xfrm>
      </p:grpSpPr>
      <p:sp>
        <p:nvSpPr>
          <p:cNvPr id="688" name="Google Shape;688;p11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8"/>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1" name="Google Shape;691;p118"/>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695"/>
        <p:cNvGrpSpPr/>
        <p:nvPr/>
      </p:nvGrpSpPr>
      <p:grpSpPr>
        <a:xfrm>
          <a:off x="0" y="0"/>
          <a:ext cx="0" cy="0"/>
          <a:chOff x="0" y="0"/>
          <a:chExt cx="0" cy="0"/>
        </a:xfrm>
      </p:grpSpPr>
      <p:sp>
        <p:nvSpPr>
          <p:cNvPr id="696" name="Google Shape;696;p11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9"/>
          <p:cNvSpPr txBox="1"/>
          <p:nvPr/>
        </p:nvSpPr>
        <p:spPr>
          <a:xfrm>
            <a:off x="3972750" y="1384950"/>
            <a:ext cx="4856100" cy="237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9" name="Google Shape;699;p119"/>
          <p:cNvPicPr preferRelativeResize="0"/>
          <p:nvPr/>
        </p:nvPicPr>
        <p:blipFill>
          <a:blip r:embed="rId3">
            <a:alphaModFix/>
          </a:blip>
          <a:stretch>
            <a:fillRect/>
          </a:stretch>
        </p:blipFill>
        <p:spPr>
          <a:xfrm>
            <a:off x="457200" y="358300"/>
            <a:ext cx="2610575" cy="3631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operators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718"/>
        <p:cNvGrpSpPr/>
        <p:nvPr/>
      </p:nvGrpSpPr>
      <p:grpSpPr>
        <a:xfrm>
          <a:off x="0" y="0"/>
          <a:ext cx="0" cy="0"/>
          <a:chOff x="0" y="0"/>
          <a:chExt cx="0" cy="0"/>
        </a:xfrm>
      </p:grpSpPr>
      <p:sp>
        <p:nvSpPr>
          <p:cNvPr id="719" name="Google Shape;719;p12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2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23"/>
          <p:cNvSpPr txBox="1"/>
          <p:nvPr/>
        </p:nvSpPr>
        <p:spPr>
          <a:xfrm>
            <a:off x="4747500" y="1959300"/>
            <a:ext cx="3306600" cy="122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nsolas"/>
                <a:ea typeface="Consolas"/>
                <a:cs typeface="Consolas"/>
                <a:sym typeface="Consolas"/>
              </a:rPr>
              <a:t>int counter = 0;</a:t>
            </a:r>
            <a:endParaRPr sz="1800">
              <a:latin typeface="Consolas"/>
              <a:ea typeface="Consolas"/>
              <a:cs typeface="Consolas"/>
              <a:sym typeface="Consolas"/>
            </a:endParaRPr>
          </a:p>
        </p:txBody>
      </p:sp>
      <p:pic>
        <p:nvPicPr>
          <p:cNvPr id="722" name="Google Shape;722;p123"/>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TotalTime>
  <Words>2993</Words>
  <Application>Microsoft Office PowerPoint</Application>
  <PresentationFormat>On-screen Show (16:9)</PresentationFormat>
  <Paragraphs>485</Paragraphs>
  <Slides>176</Slides>
  <Notes>176</Notes>
  <HiddenSlides>2</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176</vt:i4>
      </vt:variant>
    </vt:vector>
  </HeadingPairs>
  <TitlesOfParts>
    <vt:vector size="180" baseType="lpstr">
      <vt:lpstr>Arial</vt:lpstr>
      <vt:lpstr>Consolas</vt:lpstr>
      <vt:lpstr>Simple Dark</vt:lpstr>
      <vt:lpstr>Simple Dark</vt:lpstr>
      <vt:lpstr>بسم الله الرحمن الرحیم</vt:lpstr>
      <vt:lpstr>CS101 Introduction to  Computer Science</vt:lpstr>
      <vt:lpstr>Lecture 4</vt:lpstr>
      <vt:lpstr>PowerPoint Presentation</vt:lpstr>
      <vt:lpstr>PowerPoint Presentation</vt:lpstr>
      <vt:lpstr>PowerPoint Presentation</vt:lpstr>
      <vt:lpstr>source code</vt:lpstr>
      <vt:lpstr>PowerPoint Presentation</vt:lpstr>
      <vt:lpstr>machine code</vt:lpstr>
      <vt:lpstr>PowerPoint Presentation</vt:lpstr>
      <vt:lpstr>PowerPoint Presentation</vt:lpstr>
      <vt:lpstr>PowerPoint Presentation</vt:lpstr>
      <vt:lpstr>PowerPoint Presentation</vt:lpstr>
      <vt:lpstr>compiler</vt:lpstr>
      <vt:lpstr>Visual Studio Code</vt:lpstr>
      <vt:lpstr>PowerPoint Presentation</vt:lpstr>
      <vt:lpstr>PowerPoint Presentation</vt:lpstr>
      <vt:lpstr>PowerPoint Presentation</vt:lpstr>
      <vt:lpstr>PowerPoint Presentation</vt:lpstr>
      <vt:lpstr>PowerPoint Presentation</vt:lpstr>
      <vt:lpstr>PowerPoint Presentation</vt:lpstr>
      <vt:lpstr>graphical user interface</vt:lpstr>
      <vt:lpstr>GUI</vt:lpstr>
      <vt:lpstr>PowerPoint Presentation</vt:lpstr>
      <vt:lpstr>command-line interface</vt:lpstr>
      <vt:lpstr>CLI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vt:lpstr>
      <vt:lpstr>PowerPoint Presentation</vt:lpstr>
      <vt:lpstr>escape sequences</vt:lpstr>
      <vt:lpstr>PowerPoint Presentation</vt:lpstr>
      <vt:lpstr>header files</vt:lpstr>
      <vt:lpstr>libraries</vt:lpstr>
      <vt:lpstr>stdio.h</vt:lpstr>
      <vt:lpstr>Manual Pages</vt:lpstr>
      <vt:lpstr>manual.cs50.io/#stdio.h</vt:lpstr>
      <vt:lpstr>manual.cs50.io/3/printf</vt:lpstr>
      <vt:lpstr>cs50.h</vt:lpstr>
      <vt:lpstr>manual.cs50.io/#cs50.h</vt:lpstr>
      <vt:lpstr>PowerPoint Presentation</vt:lpstr>
      <vt:lpstr>PowerPoint Presentation</vt:lpstr>
      <vt:lpstr>PowerPoint Presentation</vt:lpstr>
      <vt:lpstr>PowerPoint Presentation</vt:lpstr>
      <vt:lpstr>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format codes</vt:lpstr>
      <vt:lpstr>PowerPoint Presentation</vt:lpstr>
      <vt:lpstr>PowerPoint Presentation</vt:lpstr>
      <vt:lpstr>PowerPoint Presentation</vt:lpstr>
      <vt:lpstr>conditionals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operators</vt:lpstr>
      <vt:lpstr>PowerPoint Presentation</vt:lpstr>
      <vt:lpstr>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vt:lpstr>
      <vt:lpstr>If you'd like a stress ball, what do today's binary bulbs spell?</vt:lpstr>
      <vt:lpstr>PowerPoint Presentation</vt:lpstr>
      <vt:lpstr>Linux</vt:lpstr>
      <vt:lpstr>correctness, design, style</vt:lpstr>
      <vt:lpstr>check50, design50, style50</vt:lpstr>
      <vt:lpstr>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constants</vt:lpstr>
      <vt:lpstr>comments</vt:lpstr>
      <vt:lpstr>function</vt:lpstr>
      <vt:lpstr>PowerPoint Presentation</vt:lpstr>
      <vt:lpstr>integer overflow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truncation</vt:lpstr>
      <vt:lpstr>floating-point imprecision</vt:lpstr>
      <vt:lpstr>PowerPoint Presentation</vt:lpstr>
      <vt:lpstr>PowerPoint Presentation</vt:lpstr>
      <vt:lpstr>PowerPoint Presentation</vt:lpstr>
      <vt:lpstr>19 January 2038</vt:lpstr>
      <vt:lpstr>13 December 1901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milestone</dc:creator>
  <cp:lastModifiedBy>milestone</cp:lastModifiedBy>
  <cp:revision>18</cp:revision>
  <dcterms:modified xsi:type="dcterms:W3CDTF">2025-05-02T21:02:55Z</dcterms:modified>
</cp:coreProperties>
</file>